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2" r:id="rId3"/>
    <p:sldId id="258" r:id="rId4"/>
    <p:sldId id="259" r:id="rId5"/>
    <p:sldId id="262" r:id="rId6"/>
    <p:sldId id="263" r:id="rId7"/>
    <p:sldId id="264" r:id="rId8"/>
    <p:sldId id="265" r:id="rId9"/>
    <p:sldId id="281" r:id="rId10"/>
    <p:sldId id="269" r:id="rId11"/>
    <p:sldId id="270" r:id="rId12"/>
    <p:sldId id="279" r:id="rId13"/>
    <p:sldId id="275" r:id="rId14"/>
    <p:sldId id="277" r:id="rId15"/>
    <p:sldId id="280" r:id="rId16"/>
    <p:sldId id="278" r:id="rId17"/>
    <p:sldId id="276" r:id="rId18"/>
    <p:sldId id="272" r:id="rId19"/>
    <p:sldId id="283" r:id="rId20"/>
    <p:sldId id="274" r:id="rId21"/>
    <p:sldId id="284" r:id="rId22"/>
    <p:sldId id="285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24"/>
    <p:restoredTop sz="99708" autoAdjust="0"/>
  </p:normalViewPr>
  <p:slideViewPr>
    <p:cSldViewPr snapToGrid="0" snapToObjects="1">
      <p:cViewPr varScale="1">
        <p:scale>
          <a:sx n="129" d="100"/>
          <a:sy n="129" d="100"/>
        </p:scale>
        <p:origin x="1200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D8402-9C39-E648-8CA8-FB9F365EC04F}" type="datetimeFigureOut">
              <a:rPr lang="en-US" smtClean="0"/>
              <a:t>4/11/20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358C6-55FA-A24C-B3DA-CCB77630E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602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D8402-9C39-E648-8CA8-FB9F365EC04F}" type="datetimeFigureOut">
              <a:rPr lang="en-US" smtClean="0"/>
              <a:t>4/11/20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358C6-55FA-A24C-B3DA-CCB77630E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888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D8402-9C39-E648-8CA8-FB9F365EC04F}" type="datetimeFigureOut">
              <a:rPr lang="en-US" smtClean="0"/>
              <a:t>4/11/20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358C6-55FA-A24C-B3DA-CCB77630E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950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D8402-9C39-E648-8CA8-FB9F365EC04F}" type="datetimeFigureOut">
              <a:rPr lang="en-US" smtClean="0"/>
              <a:t>4/11/20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358C6-55FA-A24C-B3DA-CCB77630E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747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D8402-9C39-E648-8CA8-FB9F365EC04F}" type="datetimeFigureOut">
              <a:rPr lang="en-US" smtClean="0"/>
              <a:t>4/11/20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358C6-55FA-A24C-B3DA-CCB77630E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35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D8402-9C39-E648-8CA8-FB9F365EC04F}" type="datetimeFigureOut">
              <a:rPr lang="en-US" smtClean="0"/>
              <a:t>4/11/20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358C6-55FA-A24C-B3DA-CCB77630E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06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D8402-9C39-E648-8CA8-FB9F365EC04F}" type="datetimeFigureOut">
              <a:rPr lang="en-US" smtClean="0"/>
              <a:t>4/11/20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358C6-55FA-A24C-B3DA-CCB77630E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63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D8402-9C39-E648-8CA8-FB9F365EC04F}" type="datetimeFigureOut">
              <a:rPr lang="en-US" smtClean="0"/>
              <a:t>4/11/20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358C6-55FA-A24C-B3DA-CCB77630E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615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D8402-9C39-E648-8CA8-FB9F365EC04F}" type="datetimeFigureOut">
              <a:rPr lang="en-US" smtClean="0"/>
              <a:t>4/11/20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358C6-55FA-A24C-B3DA-CCB77630E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24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D8402-9C39-E648-8CA8-FB9F365EC04F}" type="datetimeFigureOut">
              <a:rPr lang="en-US" smtClean="0"/>
              <a:t>4/11/20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358C6-55FA-A24C-B3DA-CCB77630E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4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D8402-9C39-E648-8CA8-FB9F365EC04F}" type="datetimeFigureOut">
              <a:rPr lang="en-US" smtClean="0"/>
              <a:t>4/11/20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358C6-55FA-A24C-B3DA-CCB77630E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522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D8402-9C39-E648-8CA8-FB9F365EC04F}" type="datetimeFigureOut">
              <a:rPr lang="en-US" smtClean="0"/>
              <a:t>4/11/20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358C6-55FA-A24C-B3DA-CCB77630E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44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45F9149-C9BE-484A-A600-33A6244BD2F4}"/>
              </a:ext>
            </a:extLst>
          </p:cNvPr>
          <p:cNvSpPr/>
          <p:nvPr/>
        </p:nvSpPr>
        <p:spPr>
          <a:xfrm>
            <a:off x="-7996" y="-21313"/>
            <a:ext cx="9159743" cy="7696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C45AAC-8601-174A-B41A-80792CE4AFA8}"/>
              </a:ext>
            </a:extLst>
          </p:cNvPr>
          <p:cNvSpPr txBox="1"/>
          <p:nvPr/>
        </p:nvSpPr>
        <p:spPr>
          <a:xfrm>
            <a:off x="3211291" y="168536"/>
            <a:ext cx="5810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Hack the Box Invite Code Challenge - Before we begin</a:t>
            </a:r>
            <a:endParaRPr lang="en-GB" sz="1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3B0BEF-7B63-AD48-A91D-3F3106F168EC}"/>
              </a:ext>
            </a:extLst>
          </p:cNvPr>
          <p:cNvSpPr/>
          <p:nvPr/>
        </p:nvSpPr>
        <p:spPr>
          <a:xfrm>
            <a:off x="-7749" y="711443"/>
            <a:ext cx="9159744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38C3EF-E237-2542-B17C-CE93FD207579}"/>
              </a:ext>
            </a:extLst>
          </p:cNvPr>
          <p:cNvSpPr/>
          <p:nvPr/>
        </p:nvSpPr>
        <p:spPr>
          <a:xfrm>
            <a:off x="-7994" y="6453500"/>
            <a:ext cx="9159990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47FED6-0192-8246-881D-6F896B3E96AF}"/>
              </a:ext>
            </a:extLst>
          </p:cNvPr>
          <p:cNvSpPr txBox="1"/>
          <p:nvPr/>
        </p:nvSpPr>
        <p:spPr>
          <a:xfrm>
            <a:off x="74883" y="6555893"/>
            <a:ext cx="10454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Supported by</a:t>
            </a:r>
          </a:p>
        </p:txBody>
      </p:sp>
      <p:pic>
        <p:nvPicPr>
          <p:cNvPr id="11" name="Picture 2" descr="Image result for ncsc&quot;">
            <a:extLst>
              <a:ext uri="{FF2B5EF4-FFF2-40B4-BE49-F238E27FC236}">
                <a16:creationId xmlns:a16="http://schemas.microsoft.com/office/drawing/2014/main" id="{9BF5D632-3EF8-4D41-9DDE-757DB12CE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57" y="6549207"/>
            <a:ext cx="909405" cy="29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welsh government&quot;">
            <a:extLst>
              <a:ext uri="{FF2B5EF4-FFF2-40B4-BE49-F238E27FC236}">
                <a16:creationId xmlns:a16="http://schemas.microsoft.com/office/drawing/2014/main" id="{4BA1CE7C-D461-F747-9CC6-DAECA9473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591" y="6526602"/>
            <a:ext cx="985509" cy="33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Image result for uk government&quot;">
            <a:extLst>
              <a:ext uri="{FF2B5EF4-FFF2-40B4-BE49-F238E27FC236}">
                <a16:creationId xmlns:a16="http://schemas.microsoft.com/office/drawing/2014/main" id="{3C726D44-FA15-3F49-911F-8B55E57650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5" b="18352"/>
          <a:stretch/>
        </p:blipFill>
        <p:spPr bwMode="auto">
          <a:xfrm>
            <a:off x="3584328" y="6555893"/>
            <a:ext cx="837906" cy="26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Image result for global epic&quot;">
            <a:extLst>
              <a:ext uri="{FF2B5EF4-FFF2-40B4-BE49-F238E27FC236}">
                <a16:creationId xmlns:a16="http://schemas.microsoft.com/office/drawing/2014/main" id="{F4A22459-F2AD-AD47-A95B-110912BD0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28" y="6549207"/>
            <a:ext cx="985509" cy="26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7067392-03C6-3141-8FA3-F7087E7CD626}"/>
              </a:ext>
            </a:extLst>
          </p:cNvPr>
          <p:cNvGrpSpPr/>
          <p:nvPr/>
        </p:nvGrpSpPr>
        <p:grpSpPr>
          <a:xfrm>
            <a:off x="8004302" y="6526602"/>
            <a:ext cx="998990" cy="301633"/>
            <a:chOff x="4037006" y="3252414"/>
            <a:chExt cx="4334695" cy="1308809"/>
          </a:xfrm>
        </p:grpSpPr>
        <p:pic>
          <p:nvPicPr>
            <p:cNvPr id="17" name="Picture 12" descr="Image result for uk armed forces covenant&quot;">
              <a:extLst>
                <a:ext uri="{FF2B5EF4-FFF2-40B4-BE49-F238E27FC236}">
                  <a16:creationId xmlns:a16="http://schemas.microsoft.com/office/drawing/2014/main" id="{ADCA9874-4DF1-E742-9BAD-F71E19A92A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332"/>
            <a:stretch/>
          </p:blipFill>
          <p:spPr bwMode="auto">
            <a:xfrm>
              <a:off x="4037006" y="3252414"/>
              <a:ext cx="1208845" cy="1308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2" descr="Image result for uk armed forces covenant&quot;">
              <a:extLst>
                <a:ext uri="{FF2B5EF4-FFF2-40B4-BE49-F238E27FC236}">
                  <a16:creationId xmlns:a16="http://schemas.microsoft.com/office/drawing/2014/main" id="{CAA460E2-8F8D-A642-A426-8F09A2CA6FD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293"/>
            <a:stretch/>
          </p:blipFill>
          <p:spPr bwMode="auto">
            <a:xfrm>
              <a:off x="5330419" y="3307503"/>
              <a:ext cx="3041282" cy="1221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BC5818C-CA5D-4345-BE22-23A4EAE9731A}"/>
              </a:ext>
            </a:extLst>
          </p:cNvPr>
          <p:cNvSpPr txBox="1"/>
          <p:nvPr/>
        </p:nvSpPr>
        <p:spPr>
          <a:xfrm>
            <a:off x="6535630" y="6554505"/>
            <a:ext cx="14686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Proud Supporters of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3DF658-C421-4D49-9991-2CFCC1E9DA5C}"/>
              </a:ext>
            </a:extLst>
          </p:cNvPr>
          <p:cNvSpPr txBox="1"/>
          <p:nvPr/>
        </p:nvSpPr>
        <p:spPr>
          <a:xfrm>
            <a:off x="74883" y="938219"/>
            <a:ext cx="8968737" cy="41857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Some Ground Rules…</a:t>
            </a:r>
          </a:p>
          <a:p>
            <a:endParaRPr lang="en-GB" dirty="0"/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This is supposed to be fun </a:t>
            </a:r>
            <a:r>
              <a:rPr lang="en-GB" dirty="0"/>
              <a:t>- if you have questions and want to go off on tangents, lets do 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Things WILL go wrong </a:t>
            </a:r>
            <a:r>
              <a:rPr lang="en-GB" dirty="0"/>
              <a:t>- please be patient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There is more than one way to skin a cat </a:t>
            </a:r>
            <a:r>
              <a:rPr lang="en-GB" dirty="0"/>
              <a:t>– This is only one way to solve the challenge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algn="ctr"/>
            <a:r>
              <a:rPr lang="en-GB" sz="3200" b="1" dirty="0">
                <a:solidFill>
                  <a:srgbClr val="C00000"/>
                </a:solidFill>
              </a:rPr>
              <a:t>This is supposed to be fun!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C030F00-90B2-4544-B33E-8DE6CDE112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666" y="98278"/>
            <a:ext cx="1043291" cy="52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09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1-25 at 23.42.3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9"/>
          <a:stretch/>
        </p:blipFill>
        <p:spPr>
          <a:xfrm>
            <a:off x="296456" y="820326"/>
            <a:ext cx="8555313" cy="520595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5EDA48E-549A-354B-9124-1BFFBAD01834}"/>
              </a:ext>
            </a:extLst>
          </p:cNvPr>
          <p:cNvSpPr/>
          <p:nvPr/>
        </p:nvSpPr>
        <p:spPr>
          <a:xfrm>
            <a:off x="-7996" y="-21313"/>
            <a:ext cx="9159743" cy="7696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2518DA-BB6C-E848-8FA3-B4742F23F621}"/>
              </a:ext>
            </a:extLst>
          </p:cNvPr>
          <p:cNvSpPr txBox="1"/>
          <p:nvPr/>
        </p:nvSpPr>
        <p:spPr>
          <a:xfrm>
            <a:off x="4422199" y="168536"/>
            <a:ext cx="4599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Let’s try calling that and see what happens</a:t>
            </a:r>
            <a:endParaRPr lang="en-GB" sz="1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439E6D-A88D-F64C-9A3F-A13031915627}"/>
              </a:ext>
            </a:extLst>
          </p:cNvPr>
          <p:cNvSpPr/>
          <p:nvPr/>
        </p:nvSpPr>
        <p:spPr>
          <a:xfrm>
            <a:off x="-7749" y="711443"/>
            <a:ext cx="9159744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83F89A-9260-7844-BEFC-F6A48C1AC09D}"/>
              </a:ext>
            </a:extLst>
          </p:cNvPr>
          <p:cNvSpPr/>
          <p:nvPr/>
        </p:nvSpPr>
        <p:spPr>
          <a:xfrm>
            <a:off x="-7994" y="6453500"/>
            <a:ext cx="9159990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AB3B93-4AFD-D24B-9C27-6B6020F24D09}"/>
              </a:ext>
            </a:extLst>
          </p:cNvPr>
          <p:cNvSpPr txBox="1"/>
          <p:nvPr/>
        </p:nvSpPr>
        <p:spPr>
          <a:xfrm>
            <a:off x="74883" y="6555893"/>
            <a:ext cx="10454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Supported by</a:t>
            </a:r>
          </a:p>
        </p:txBody>
      </p:sp>
      <p:pic>
        <p:nvPicPr>
          <p:cNvPr id="11" name="Picture 2" descr="Image result for ncsc&quot;">
            <a:extLst>
              <a:ext uri="{FF2B5EF4-FFF2-40B4-BE49-F238E27FC236}">
                <a16:creationId xmlns:a16="http://schemas.microsoft.com/office/drawing/2014/main" id="{BAB24BC2-37E7-5B41-94AA-FD4197C28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57" y="6549207"/>
            <a:ext cx="909405" cy="29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welsh government&quot;">
            <a:extLst>
              <a:ext uri="{FF2B5EF4-FFF2-40B4-BE49-F238E27FC236}">
                <a16:creationId xmlns:a16="http://schemas.microsoft.com/office/drawing/2014/main" id="{029FFB4B-69A3-634A-8A7C-68E6C508A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591" y="6526602"/>
            <a:ext cx="985509" cy="33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Image result for uk government&quot;">
            <a:extLst>
              <a:ext uri="{FF2B5EF4-FFF2-40B4-BE49-F238E27FC236}">
                <a16:creationId xmlns:a16="http://schemas.microsoft.com/office/drawing/2014/main" id="{6188141F-045D-1043-88EC-FD2FFDFD8A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5" b="18352"/>
          <a:stretch/>
        </p:blipFill>
        <p:spPr bwMode="auto">
          <a:xfrm>
            <a:off x="3584328" y="6555893"/>
            <a:ext cx="837906" cy="26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Image result for global epic&quot;">
            <a:extLst>
              <a:ext uri="{FF2B5EF4-FFF2-40B4-BE49-F238E27FC236}">
                <a16:creationId xmlns:a16="http://schemas.microsoft.com/office/drawing/2014/main" id="{D79CE360-00D4-6A47-854D-D2C859C9D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28" y="6549207"/>
            <a:ext cx="985509" cy="26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DE2D8A3-65BE-504E-BA69-C5297302353A}"/>
              </a:ext>
            </a:extLst>
          </p:cNvPr>
          <p:cNvGrpSpPr/>
          <p:nvPr/>
        </p:nvGrpSpPr>
        <p:grpSpPr>
          <a:xfrm>
            <a:off x="8004302" y="6526602"/>
            <a:ext cx="998990" cy="301633"/>
            <a:chOff x="4037006" y="3252414"/>
            <a:chExt cx="4334695" cy="1308809"/>
          </a:xfrm>
        </p:grpSpPr>
        <p:pic>
          <p:nvPicPr>
            <p:cNvPr id="17" name="Picture 12" descr="Image result for uk armed forces covenant&quot;">
              <a:extLst>
                <a:ext uri="{FF2B5EF4-FFF2-40B4-BE49-F238E27FC236}">
                  <a16:creationId xmlns:a16="http://schemas.microsoft.com/office/drawing/2014/main" id="{7265D24B-421B-8B4B-92F7-79FFF23397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332"/>
            <a:stretch/>
          </p:blipFill>
          <p:spPr bwMode="auto">
            <a:xfrm>
              <a:off x="4037006" y="3252414"/>
              <a:ext cx="1208845" cy="1308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2" descr="Image result for uk armed forces covenant&quot;">
              <a:extLst>
                <a:ext uri="{FF2B5EF4-FFF2-40B4-BE49-F238E27FC236}">
                  <a16:creationId xmlns:a16="http://schemas.microsoft.com/office/drawing/2014/main" id="{48502B99-F9D0-0D46-AE4A-6E04F86B4EC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293"/>
            <a:stretch/>
          </p:blipFill>
          <p:spPr bwMode="auto">
            <a:xfrm>
              <a:off x="5330419" y="3307503"/>
              <a:ext cx="3041282" cy="1221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4B44453-8BFF-C948-AA89-C2E11643E32E}"/>
              </a:ext>
            </a:extLst>
          </p:cNvPr>
          <p:cNvSpPr txBox="1"/>
          <p:nvPr/>
        </p:nvSpPr>
        <p:spPr>
          <a:xfrm>
            <a:off x="6535630" y="6554505"/>
            <a:ext cx="14686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Proud Supporters of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D8BE92C-86EF-A64E-ACAD-005D82D04A2C}"/>
              </a:ext>
            </a:extLst>
          </p:cNvPr>
          <p:cNvGrpSpPr/>
          <p:nvPr/>
        </p:nvGrpSpPr>
        <p:grpSpPr>
          <a:xfrm>
            <a:off x="2021354" y="965090"/>
            <a:ext cx="6884156" cy="1480860"/>
            <a:chOff x="1818737" y="1025527"/>
            <a:chExt cx="6884156" cy="148086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C3A4534-C993-174A-99AE-65A12BA67CB8}"/>
                </a:ext>
              </a:extLst>
            </p:cNvPr>
            <p:cNvSpPr/>
            <p:nvPr/>
          </p:nvSpPr>
          <p:spPr>
            <a:xfrm>
              <a:off x="1818737" y="1025527"/>
              <a:ext cx="1562974" cy="280531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C091A3A-61F9-A844-89E0-E8B409F24C6C}"/>
                </a:ext>
              </a:extLst>
            </p:cNvPr>
            <p:cNvCxnSpPr>
              <a:cxnSpLocks/>
              <a:stCxn id="23" idx="1"/>
              <a:endCxn id="21" idx="2"/>
            </p:cNvCxnSpPr>
            <p:nvPr/>
          </p:nvCxnSpPr>
          <p:spPr>
            <a:xfrm flipH="1" flipV="1">
              <a:off x="2600224" y="1306058"/>
              <a:ext cx="2519252" cy="600165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7E23C3E-E919-6A47-9C6E-4A1047470612}"/>
                </a:ext>
              </a:extLst>
            </p:cNvPr>
            <p:cNvSpPr txBox="1"/>
            <p:nvPr/>
          </p:nvSpPr>
          <p:spPr>
            <a:xfrm>
              <a:off x="5119476" y="1306058"/>
              <a:ext cx="358341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C00000"/>
                  </a:solidFill>
                </a:rPr>
                <a:t>Go back to the invite code challenge</a:t>
              </a:r>
            </a:p>
            <a:p>
              <a:r>
                <a:rPr lang="en-GB" dirty="0">
                  <a:solidFill>
                    <a:srgbClr val="C00000"/>
                  </a:solidFill>
                </a:rPr>
                <a:t>Page and open the developer tools</a:t>
              </a:r>
            </a:p>
            <a:p>
              <a:r>
                <a:rPr lang="en-GB" dirty="0">
                  <a:solidFill>
                    <a:srgbClr val="C00000"/>
                  </a:solidFill>
                </a:rPr>
                <a:t>again (right click and select ‘inspect</a:t>
              </a:r>
            </a:p>
            <a:p>
              <a:r>
                <a:rPr lang="en-GB" dirty="0">
                  <a:solidFill>
                    <a:srgbClr val="C00000"/>
                  </a:solidFill>
                </a:rPr>
                <a:t>Element’ or press F12) 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643BD532-CA6B-AF46-996E-BB29BECC5BE7}"/>
              </a:ext>
            </a:extLst>
          </p:cNvPr>
          <p:cNvSpPr/>
          <p:nvPr/>
        </p:nvSpPr>
        <p:spPr>
          <a:xfrm>
            <a:off x="1019310" y="3064558"/>
            <a:ext cx="561296" cy="175031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9CAFBD9-F976-D544-9859-D88C9C2BB8B8}"/>
              </a:ext>
            </a:extLst>
          </p:cNvPr>
          <p:cNvCxnSpPr>
            <a:cxnSpLocks/>
            <a:endCxn id="26" idx="2"/>
          </p:cNvCxnSpPr>
          <p:nvPr/>
        </p:nvCxnSpPr>
        <p:spPr>
          <a:xfrm flipH="1" flipV="1">
            <a:off x="1299958" y="3239589"/>
            <a:ext cx="2980902" cy="28053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073836D-7B3C-0840-B717-7BABD9C88D09}"/>
              </a:ext>
            </a:extLst>
          </p:cNvPr>
          <p:cNvSpPr txBox="1"/>
          <p:nvPr/>
        </p:nvSpPr>
        <p:spPr>
          <a:xfrm>
            <a:off x="4280860" y="3345089"/>
            <a:ext cx="475341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This time, select the ‘Console’ tab.</a:t>
            </a:r>
          </a:p>
          <a:p>
            <a:endParaRPr lang="en-GB" dirty="0">
              <a:solidFill>
                <a:srgbClr val="C00000"/>
              </a:solidFill>
            </a:endParaRPr>
          </a:p>
          <a:p>
            <a:r>
              <a:rPr lang="en-GB" dirty="0">
                <a:solidFill>
                  <a:srgbClr val="C00000"/>
                </a:solidFill>
              </a:rPr>
              <a:t>We can now call the function that we identified</a:t>
            </a:r>
          </a:p>
          <a:p>
            <a:r>
              <a:rPr lang="en-GB" dirty="0">
                <a:solidFill>
                  <a:srgbClr val="C00000"/>
                </a:solidFill>
              </a:rPr>
              <a:t>directly as if the webpage was calling it by typing</a:t>
            </a:r>
          </a:p>
          <a:p>
            <a:endParaRPr lang="en-GB" dirty="0">
              <a:solidFill>
                <a:srgbClr val="C00000"/>
              </a:solidFill>
            </a:endParaRPr>
          </a:p>
          <a:p>
            <a:r>
              <a:rPr lang="en-GB" dirty="0" err="1">
                <a:solidFill>
                  <a:srgbClr val="C00000"/>
                </a:solidFill>
              </a:rPr>
              <a:t>makeInviteCode</a:t>
            </a:r>
            <a:r>
              <a:rPr lang="en-GB" dirty="0">
                <a:solidFill>
                  <a:srgbClr val="C00000"/>
                </a:solidFill>
              </a:rPr>
              <a:t>()</a:t>
            </a:r>
          </a:p>
          <a:p>
            <a:endParaRPr lang="en-GB" dirty="0">
              <a:solidFill>
                <a:srgbClr val="C00000"/>
              </a:solidFill>
            </a:endParaRPr>
          </a:p>
          <a:p>
            <a:r>
              <a:rPr lang="en-GB" dirty="0">
                <a:solidFill>
                  <a:srgbClr val="C00000"/>
                </a:solidFill>
              </a:rPr>
              <a:t>in the console and pressing ‘enter’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6B4CD60-E445-764A-91D2-CE1BDC5E3466}"/>
              </a:ext>
            </a:extLst>
          </p:cNvPr>
          <p:cNvCxnSpPr>
            <a:cxnSpLocks/>
          </p:cNvCxnSpPr>
          <p:nvPr/>
        </p:nvCxnSpPr>
        <p:spPr>
          <a:xfrm flipH="1" flipV="1">
            <a:off x="1120362" y="3489854"/>
            <a:ext cx="3160498" cy="77519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7DD1B021-BC49-BA4C-A3B5-4EE405C70E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666" y="98278"/>
            <a:ext cx="1043291" cy="52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05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1-25 at 23.42.5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7"/>
          <a:stretch/>
        </p:blipFill>
        <p:spPr>
          <a:xfrm>
            <a:off x="292231" y="820326"/>
            <a:ext cx="8559538" cy="52278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DBE2524-A671-CB40-8817-0E21BB1E861B}"/>
              </a:ext>
            </a:extLst>
          </p:cNvPr>
          <p:cNvSpPr/>
          <p:nvPr/>
        </p:nvSpPr>
        <p:spPr>
          <a:xfrm>
            <a:off x="-7996" y="-21313"/>
            <a:ext cx="9159743" cy="7696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5C86FA-E188-3B41-9C99-11AC94C580B7}"/>
              </a:ext>
            </a:extLst>
          </p:cNvPr>
          <p:cNvSpPr txBox="1"/>
          <p:nvPr/>
        </p:nvSpPr>
        <p:spPr>
          <a:xfrm>
            <a:off x="4168091" y="168536"/>
            <a:ext cx="4853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Well that’s a chatty function, what’s it saying?</a:t>
            </a:r>
            <a:endParaRPr lang="en-GB" sz="1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15731E-249E-AC45-95C2-E4F0AE385A5F}"/>
              </a:ext>
            </a:extLst>
          </p:cNvPr>
          <p:cNvSpPr/>
          <p:nvPr/>
        </p:nvSpPr>
        <p:spPr>
          <a:xfrm>
            <a:off x="-7749" y="711443"/>
            <a:ext cx="9159744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49F69C-2C6B-524D-B54D-8BC6283C0DE7}"/>
              </a:ext>
            </a:extLst>
          </p:cNvPr>
          <p:cNvSpPr/>
          <p:nvPr/>
        </p:nvSpPr>
        <p:spPr>
          <a:xfrm>
            <a:off x="-7994" y="6453500"/>
            <a:ext cx="9159990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B281F1-4438-A44A-BDF5-DAF18C0CB98F}"/>
              </a:ext>
            </a:extLst>
          </p:cNvPr>
          <p:cNvSpPr txBox="1"/>
          <p:nvPr/>
        </p:nvSpPr>
        <p:spPr>
          <a:xfrm>
            <a:off x="74883" y="6555893"/>
            <a:ext cx="10454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Supported by</a:t>
            </a:r>
          </a:p>
        </p:txBody>
      </p:sp>
      <p:pic>
        <p:nvPicPr>
          <p:cNvPr id="11" name="Picture 2" descr="Image result for ncsc&quot;">
            <a:extLst>
              <a:ext uri="{FF2B5EF4-FFF2-40B4-BE49-F238E27FC236}">
                <a16:creationId xmlns:a16="http://schemas.microsoft.com/office/drawing/2014/main" id="{9FE6DF1A-22E8-B747-B5A9-CE6CB7F8C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57" y="6549207"/>
            <a:ext cx="909405" cy="29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welsh government&quot;">
            <a:extLst>
              <a:ext uri="{FF2B5EF4-FFF2-40B4-BE49-F238E27FC236}">
                <a16:creationId xmlns:a16="http://schemas.microsoft.com/office/drawing/2014/main" id="{97EA8F86-05D7-D340-9D7B-352F3F9DF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591" y="6526602"/>
            <a:ext cx="985509" cy="33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Image result for uk government&quot;">
            <a:extLst>
              <a:ext uri="{FF2B5EF4-FFF2-40B4-BE49-F238E27FC236}">
                <a16:creationId xmlns:a16="http://schemas.microsoft.com/office/drawing/2014/main" id="{F6BC5A62-7144-6247-A0AA-B7170C92BE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5" b="18352"/>
          <a:stretch/>
        </p:blipFill>
        <p:spPr bwMode="auto">
          <a:xfrm>
            <a:off x="3584328" y="6555893"/>
            <a:ext cx="837906" cy="26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Image result for global epic&quot;">
            <a:extLst>
              <a:ext uri="{FF2B5EF4-FFF2-40B4-BE49-F238E27FC236}">
                <a16:creationId xmlns:a16="http://schemas.microsoft.com/office/drawing/2014/main" id="{31E23EAD-3A8E-024D-AFE6-6026BBF8F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28" y="6549207"/>
            <a:ext cx="985509" cy="26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684664E-D5C2-9446-8A75-6A179A1BBB5A}"/>
              </a:ext>
            </a:extLst>
          </p:cNvPr>
          <p:cNvGrpSpPr/>
          <p:nvPr/>
        </p:nvGrpSpPr>
        <p:grpSpPr>
          <a:xfrm>
            <a:off x="8004302" y="6526602"/>
            <a:ext cx="998990" cy="301633"/>
            <a:chOff x="4037006" y="3252414"/>
            <a:chExt cx="4334695" cy="1308809"/>
          </a:xfrm>
        </p:grpSpPr>
        <p:pic>
          <p:nvPicPr>
            <p:cNvPr id="17" name="Picture 12" descr="Image result for uk armed forces covenant&quot;">
              <a:extLst>
                <a:ext uri="{FF2B5EF4-FFF2-40B4-BE49-F238E27FC236}">
                  <a16:creationId xmlns:a16="http://schemas.microsoft.com/office/drawing/2014/main" id="{E037660D-A90E-2B44-80C1-F3A861F290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332"/>
            <a:stretch/>
          </p:blipFill>
          <p:spPr bwMode="auto">
            <a:xfrm>
              <a:off x="4037006" y="3252414"/>
              <a:ext cx="1208845" cy="1308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2" descr="Image result for uk armed forces covenant&quot;">
              <a:extLst>
                <a:ext uri="{FF2B5EF4-FFF2-40B4-BE49-F238E27FC236}">
                  <a16:creationId xmlns:a16="http://schemas.microsoft.com/office/drawing/2014/main" id="{BF051EFF-9633-5A4B-9D10-A5372EF516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293"/>
            <a:stretch/>
          </p:blipFill>
          <p:spPr bwMode="auto">
            <a:xfrm>
              <a:off x="5330419" y="3307503"/>
              <a:ext cx="3041282" cy="1221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8271E20-24EE-7F4E-B91C-B3BC09A6622A}"/>
              </a:ext>
            </a:extLst>
          </p:cNvPr>
          <p:cNvSpPr txBox="1"/>
          <p:nvPr/>
        </p:nvSpPr>
        <p:spPr>
          <a:xfrm>
            <a:off x="6535630" y="6554505"/>
            <a:ext cx="14686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Proud Supporters of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9E7DAD5-D678-A74B-8225-465230C3CB0D}"/>
              </a:ext>
            </a:extLst>
          </p:cNvPr>
          <p:cNvGrpSpPr/>
          <p:nvPr/>
        </p:nvGrpSpPr>
        <p:grpSpPr>
          <a:xfrm>
            <a:off x="4271555" y="3804022"/>
            <a:ext cx="3985548" cy="369332"/>
            <a:chOff x="992405" y="889232"/>
            <a:chExt cx="3985548" cy="369332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C0A44F35-A74F-0246-AB5D-D719918E4E65}"/>
                </a:ext>
              </a:extLst>
            </p:cNvPr>
            <p:cNvCxnSpPr>
              <a:cxnSpLocks/>
              <a:stCxn id="22" idx="1"/>
            </p:cNvCxnSpPr>
            <p:nvPr/>
          </p:nvCxnSpPr>
          <p:spPr>
            <a:xfrm flipH="1" flipV="1">
              <a:off x="992405" y="1038940"/>
              <a:ext cx="1053720" cy="34958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DAAA0FF-08D5-824C-929E-6E28129A8A54}"/>
                </a:ext>
              </a:extLst>
            </p:cNvPr>
            <p:cNvSpPr txBox="1"/>
            <p:nvPr/>
          </p:nvSpPr>
          <p:spPr>
            <a:xfrm>
              <a:off x="2046125" y="889232"/>
              <a:ext cx="2931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C00000"/>
                  </a:solidFill>
                </a:rPr>
                <a:t>We can see the data payload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53AE480-3EB7-9A40-B1EF-CC6E0184B2E8}"/>
              </a:ext>
            </a:extLst>
          </p:cNvPr>
          <p:cNvGrpSpPr/>
          <p:nvPr/>
        </p:nvGrpSpPr>
        <p:grpSpPr>
          <a:xfrm>
            <a:off x="1339727" y="4101398"/>
            <a:ext cx="7139223" cy="718287"/>
            <a:chOff x="-1114093" y="341528"/>
            <a:chExt cx="7139223" cy="718287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F9B0D2C-CB7D-454B-8653-B3C0551DE279}"/>
                </a:ext>
              </a:extLst>
            </p:cNvPr>
            <p:cNvCxnSpPr>
              <a:cxnSpLocks/>
              <a:stCxn id="27" idx="1"/>
            </p:cNvCxnSpPr>
            <p:nvPr/>
          </p:nvCxnSpPr>
          <p:spPr>
            <a:xfrm flipH="1" flipV="1">
              <a:off x="-1114093" y="341528"/>
              <a:ext cx="3252582" cy="395122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5231CFB-02C4-A649-9AB6-79BF56E99015}"/>
                </a:ext>
              </a:extLst>
            </p:cNvPr>
            <p:cNvSpPr txBox="1"/>
            <p:nvPr/>
          </p:nvSpPr>
          <p:spPr>
            <a:xfrm>
              <a:off x="2138489" y="413484"/>
              <a:ext cx="38866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C00000"/>
                  </a:solidFill>
                </a:rPr>
                <a:t>They have also provided the encryption</a:t>
              </a:r>
            </a:p>
            <a:p>
              <a:r>
                <a:rPr lang="en-GB" dirty="0">
                  <a:solidFill>
                    <a:srgbClr val="C00000"/>
                  </a:solidFill>
                </a:rPr>
                <a:t>type for us, but what is ROT13?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D22F4853-89B2-754F-974F-7D450AF88D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106" y="5379839"/>
            <a:ext cx="8559538" cy="1033582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F8DA084-AD43-524C-A860-2F569EF758CA}"/>
              </a:ext>
            </a:extLst>
          </p:cNvPr>
          <p:cNvGrpSpPr/>
          <p:nvPr/>
        </p:nvGrpSpPr>
        <p:grpSpPr>
          <a:xfrm>
            <a:off x="332849" y="4609689"/>
            <a:ext cx="6261964" cy="1286941"/>
            <a:chOff x="-1214913" y="631220"/>
            <a:chExt cx="6261964" cy="1286941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7977A7E-CF18-3E41-97C3-EBF6C860AB7C}"/>
                </a:ext>
              </a:extLst>
            </p:cNvPr>
            <p:cNvCxnSpPr>
              <a:cxnSpLocks/>
              <a:stCxn id="34" idx="3"/>
            </p:cNvCxnSpPr>
            <p:nvPr/>
          </p:nvCxnSpPr>
          <p:spPr>
            <a:xfrm>
              <a:off x="2583178" y="954386"/>
              <a:ext cx="2463873" cy="963775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4170492-91A4-714B-920B-87890CED1010}"/>
                </a:ext>
              </a:extLst>
            </p:cNvPr>
            <p:cNvSpPr txBox="1"/>
            <p:nvPr/>
          </p:nvSpPr>
          <p:spPr>
            <a:xfrm>
              <a:off x="-1214913" y="631220"/>
              <a:ext cx="379809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C00000"/>
                  </a:solidFill>
                </a:rPr>
                <a:t>Sometimes you will also see ‘BASE64’</a:t>
              </a:r>
            </a:p>
            <a:p>
              <a:r>
                <a:rPr lang="en-GB" dirty="0">
                  <a:solidFill>
                    <a:srgbClr val="C00000"/>
                  </a:solidFill>
                </a:rPr>
                <a:t>As the encryption type</a:t>
              </a:r>
            </a:p>
          </p:txBody>
        </p:sp>
      </p:grpSp>
      <p:pic>
        <p:nvPicPr>
          <p:cNvPr id="28" name="Picture 2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968CEE4C-2729-B440-A8F4-1DD8AAA6AE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666" y="98278"/>
            <a:ext cx="1043291" cy="52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6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1-26 at 00.32.5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4"/>
          <a:stretch/>
        </p:blipFill>
        <p:spPr>
          <a:xfrm>
            <a:off x="292231" y="820326"/>
            <a:ext cx="8559538" cy="52173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649140-2034-0C4B-8FB2-AAD7149B95FD}"/>
              </a:ext>
            </a:extLst>
          </p:cNvPr>
          <p:cNvSpPr/>
          <p:nvPr/>
        </p:nvSpPr>
        <p:spPr>
          <a:xfrm>
            <a:off x="-7996" y="-21313"/>
            <a:ext cx="9159743" cy="7696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4637F4-FEE2-D840-818D-3B014C095981}"/>
              </a:ext>
            </a:extLst>
          </p:cNvPr>
          <p:cNvSpPr txBox="1"/>
          <p:nvPr/>
        </p:nvSpPr>
        <p:spPr>
          <a:xfrm>
            <a:off x="4495874" y="168536"/>
            <a:ext cx="4525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i="1" dirty="0">
                <a:solidFill>
                  <a:schemeClr val="bg1"/>
                </a:solidFill>
              </a:rPr>
              <a:t>I love treason but hate a traitor – Julius Caesar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B6D128-998F-4A4D-ABB9-8B586A778C66}"/>
              </a:ext>
            </a:extLst>
          </p:cNvPr>
          <p:cNvSpPr/>
          <p:nvPr/>
        </p:nvSpPr>
        <p:spPr>
          <a:xfrm>
            <a:off x="-7749" y="711443"/>
            <a:ext cx="9159744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1B542D-AEBB-0E4E-84F9-258320823533}"/>
              </a:ext>
            </a:extLst>
          </p:cNvPr>
          <p:cNvSpPr/>
          <p:nvPr/>
        </p:nvSpPr>
        <p:spPr>
          <a:xfrm>
            <a:off x="-7994" y="6453500"/>
            <a:ext cx="9159990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82030A-3ECD-CE47-AFDF-343CF66E321E}"/>
              </a:ext>
            </a:extLst>
          </p:cNvPr>
          <p:cNvSpPr txBox="1"/>
          <p:nvPr/>
        </p:nvSpPr>
        <p:spPr>
          <a:xfrm>
            <a:off x="74883" y="6555893"/>
            <a:ext cx="10454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Supported by</a:t>
            </a:r>
          </a:p>
        </p:txBody>
      </p:sp>
      <p:pic>
        <p:nvPicPr>
          <p:cNvPr id="10" name="Picture 2" descr="Image result for ncsc&quot;">
            <a:extLst>
              <a:ext uri="{FF2B5EF4-FFF2-40B4-BE49-F238E27FC236}">
                <a16:creationId xmlns:a16="http://schemas.microsoft.com/office/drawing/2014/main" id="{9AF36D26-D22A-D74B-8B4F-3196E23A1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57" y="6549207"/>
            <a:ext cx="909405" cy="29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welsh government&quot;">
            <a:extLst>
              <a:ext uri="{FF2B5EF4-FFF2-40B4-BE49-F238E27FC236}">
                <a16:creationId xmlns:a16="http://schemas.microsoft.com/office/drawing/2014/main" id="{F12980C3-9306-D445-80EC-E26323144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591" y="6526602"/>
            <a:ext cx="985509" cy="33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Image result for uk government&quot;">
            <a:extLst>
              <a:ext uri="{FF2B5EF4-FFF2-40B4-BE49-F238E27FC236}">
                <a16:creationId xmlns:a16="http://schemas.microsoft.com/office/drawing/2014/main" id="{A7FC7BCD-254A-BD44-A654-D2E28AFECA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5" b="18352"/>
          <a:stretch/>
        </p:blipFill>
        <p:spPr bwMode="auto">
          <a:xfrm>
            <a:off x="3584328" y="6555893"/>
            <a:ext cx="837906" cy="26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Image result for global epic&quot;">
            <a:extLst>
              <a:ext uri="{FF2B5EF4-FFF2-40B4-BE49-F238E27FC236}">
                <a16:creationId xmlns:a16="http://schemas.microsoft.com/office/drawing/2014/main" id="{E7899F72-7172-2F41-AE6D-2C3972799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28" y="6549207"/>
            <a:ext cx="985509" cy="26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E379AB1-8B99-044A-BC92-E767028F36EF}"/>
              </a:ext>
            </a:extLst>
          </p:cNvPr>
          <p:cNvGrpSpPr/>
          <p:nvPr/>
        </p:nvGrpSpPr>
        <p:grpSpPr>
          <a:xfrm>
            <a:off x="8004302" y="6526602"/>
            <a:ext cx="998990" cy="301633"/>
            <a:chOff x="4037006" y="3252414"/>
            <a:chExt cx="4334695" cy="1308809"/>
          </a:xfrm>
        </p:grpSpPr>
        <p:pic>
          <p:nvPicPr>
            <p:cNvPr id="16" name="Picture 12" descr="Image result for uk armed forces covenant&quot;">
              <a:extLst>
                <a:ext uri="{FF2B5EF4-FFF2-40B4-BE49-F238E27FC236}">
                  <a16:creationId xmlns:a16="http://schemas.microsoft.com/office/drawing/2014/main" id="{1BC7A6AE-A95B-574A-87C3-8BA4EAE085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332"/>
            <a:stretch/>
          </p:blipFill>
          <p:spPr bwMode="auto">
            <a:xfrm>
              <a:off x="4037006" y="3252414"/>
              <a:ext cx="1208845" cy="1308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2" descr="Image result for uk armed forces covenant&quot;">
              <a:extLst>
                <a:ext uri="{FF2B5EF4-FFF2-40B4-BE49-F238E27FC236}">
                  <a16:creationId xmlns:a16="http://schemas.microsoft.com/office/drawing/2014/main" id="{64CA69A4-8A32-2F41-8D7F-557607B1944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293"/>
            <a:stretch/>
          </p:blipFill>
          <p:spPr bwMode="auto">
            <a:xfrm>
              <a:off x="5330419" y="3307503"/>
              <a:ext cx="3041282" cy="1221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E7114F3-CE8D-E745-9027-ABD3E789CA4A}"/>
              </a:ext>
            </a:extLst>
          </p:cNvPr>
          <p:cNvSpPr txBox="1"/>
          <p:nvPr/>
        </p:nvSpPr>
        <p:spPr>
          <a:xfrm>
            <a:off x="6535630" y="6554505"/>
            <a:ext cx="14686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Proud Supporters of</a:t>
            </a:r>
          </a:p>
        </p:txBody>
      </p:sp>
      <p:pic>
        <p:nvPicPr>
          <p:cNvPr id="19" name="Picture 1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F49DED7-6FA7-2041-97D6-560C435ABA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666" y="98278"/>
            <a:ext cx="1043291" cy="52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842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9E0FAA-AF84-3D46-AED5-A7ABA676C910}"/>
              </a:ext>
            </a:extLst>
          </p:cNvPr>
          <p:cNvSpPr/>
          <p:nvPr/>
        </p:nvSpPr>
        <p:spPr>
          <a:xfrm>
            <a:off x="-7994" y="6453500"/>
            <a:ext cx="9159990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893371-B1E9-8247-BDBF-1EE471C8A404}"/>
              </a:ext>
            </a:extLst>
          </p:cNvPr>
          <p:cNvSpPr txBox="1"/>
          <p:nvPr/>
        </p:nvSpPr>
        <p:spPr>
          <a:xfrm>
            <a:off x="74883" y="6555893"/>
            <a:ext cx="10454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Supported by</a:t>
            </a:r>
          </a:p>
        </p:txBody>
      </p:sp>
      <p:pic>
        <p:nvPicPr>
          <p:cNvPr id="4" name="Picture 2" descr="Image result for ncsc&quot;">
            <a:extLst>
              <a:ext uri="{FF2B5EF4-FFF2-40B4-BE49-F238E27FC236}">
                <a16:creationId xmlns:a16="http://schemas.microsoft.com/office/drawing/2014/main" id="{71154983-5285-7342-9AF6-43C66B561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57" y="6549207"/>
            <a:ext cx="909405" cy="29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welsh government&quot;">
            <a:extLst>
              <a:ext uri="{FF2B5EF4-FFF2-40B4-BE49-F238E27FC236}">
                <a16:creationId xmlns:a16="http://schemas.microsoft.com/office/drawing/2014/main" id="{4F1D7018-8484-8840-BA4F-9B267ED1A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591" y="6526602"/>
            <a:ext cx="985509" cy="33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mage result for uk government&quot;">
            <a:extLst>
              <a:ext uri="{FF2B5EF4-FFF2-40B4-BE49-F238E27FC236}">
                <a16:creationId xmlns:a16="http://schemas.microsoft.com/office/drawing/2014/main" id="{A1D540B8-B050-3F4A-9331-043BB2AC23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5" b="18352"/>
          <a:stretch/>
        </p:blipFill>
        <p:spPr bwMode="auto">
          <a:xfrm>
            <a:off x="3584328" y="6555893"/>
            <a:ext cx="837906" cy="26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Image result for global epic&quot;">
            <a:extLst>
              <a:ext uri="{FF2B5EF4-FFF2-40B4-BE49-F238E27FC236}">
                <a16:creationId xmlns:a16="http://schemas.microsoft.com/office/drawing/2014/main" id="{9EF45370-C9E3-F249-986F-2690B08A3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28" y="6549207"/>
            <a:ext cx="985509" cy="26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82D6C7A-EB8B-2549-834A-1008C528E1DA}"/>
              </a:ext>
            </a:extLst>
          </p:cNvPr>
          <p:cNvGrpSpPr/>
          <p:nvPr/>
        </p:nvGrpSpPr>
        <p:grpSpPr>
          <a:xfrm>
            <a:off x="8004302" y="6526602"/>
            <a:ext cx="998990" cy="301633"/>
            <a:chOff x="4037006" y="3252414"/>
            <a:chExt cx="4334695" cy="1308809"/>
          </a:xfrm>
        </p:grpSpPr>
        <p:pic>
          <p:nvPicPr>
            <p:cNvPr id="10" name="Picture 12" descr="Image result for uk armed forces covenant&quot;">
              <a:extLst>
                <a:ext uri="{FF2B5EF4-FFF2-40B4-BE49-F238E27FC236}">
                  <a16:creationId xmlns:a16="http://schemas.microsoft.com/office/drawing/2014/main" id="{24824964-72D0-F245-9D7B-C5A77D42AA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332"/>
            <a:stretch/>
          </p:blipFill>
          <p:spPr bwMode="auto">
            <a:xfrm>
              <a:off x="4037006" y="3252414"/>
              <a:ext cx="1208845" cy="1308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2" descr="Image result for uk armed forces covenant&quot;">
              <a:extLst>
                <a:ext uri="{FF2B5EF4-FFF2-40B4-BE49-F238E27FC236}">
                  <a16:creationId xmlns:a16="http://schemas.microsoft.com/office/drawing/2014/main" id="{E478115C-EB76-C04B-A3F2-975C0ADFFB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293"/>
            <a:stretch/>
          </p:blipFill>
          <p:spPr bwMode="auto">
            <a:xfrm>
              <a:off x="5330419" y="3307503"/>
              <a:ext cx="3041282" cy="1221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E2D6B7F-1237-5446-AA47-D9EE8C2EDD66}"/>
              </a:ext>
            </a:extLst>
          </p:cNvPr>
          <p:cNvSpPr txBox="1"/>
          <p:nvPr/>
        </p:nvSpPr>
        <p:spPr>
          <a:xfrm>
            <a:off x="6535630" y="6554505"/>
            <a:ext cx="14686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Proud Supporters of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71E7BB9-1636-F84D-8D2E-4D36E0176E76}"/>
              </a:ext>
            </a:extLst>
          </p:cNvPr>
          <p:cNvSpPr/>
          <p:nvPr/>
        </p:nvSpPr>
        <p:spPr>
          <a:xfrm>
            <a:off x="-7996" y="-21313"/>
            <a:ext cx="9159743" cy="7696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70C8A5-6C4E-5543-A223-E87940E883AE}"/>
              </a:ext>
            </a:extLst>
          </p:cNvPr>
          <p:cNvSpPr txBox="1"/>
          <p:nvPr/>
        </p:nvSpPr>
        <p:spPr>
          <a:xfrm>
            <a:off x="6927693" y="168536"/>
            <a:ext cx="2093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Decrypting ROT13</a:t>
            </a:r>
            <a:endParaRPr lang="en-GB" sz="1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E88CF-F9D7-FB46-B3D8-C2F024AE857B}"/>
              </a:ext>
            </a:extLst>
          </p:cNvPr>
          <p:cNvSpPr/>
          <p:nvPr/>
        </p:nvSpPr>
        <p:spPr>
          <a:xfrm>
            <a:off x="-7749" y="711443"/>
            <a:ext cx="9159744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903406B-D8D9-284E-B5C4-42FCA5CBCE3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34448" y="1233026"/>
            <a:ext cx="7274853" cy="513846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11F9800-D9FB-BC41-A3BE-D3A300F52285}"/>
              </a:ext>
            </a:extLst>
          </p:cNvPr>
          <p:cNvSpPr txBox="1"/>
          <p:nvPr/>
        </p:nvSpPr>
        <p:spPr>
          <a:xfrm>
            <a:off x="74883" y="836311"/>
            <a:ext cx="7756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One answer is to build our own decryptor… Here is an example as a web page</a:t>
            </a:r>
          </a:p>
        </p:txBody>
      </p:sp>
      <p:pic>
        <p:nvPicPr>
          <p:cNvPr id="19" name="Picture 18" descr="A screenshot of a cell phone&#10;&#10;Description automatically generated">
            <a:extLst>
              <a:ext uri="{FF2B5EF4-FFF2-40B4-BE49-F238E27FC236}">
                <a16:creationId xmlns:a16="http://schemas.microsoft.com/office/drawing/2014/main" id="{66BCDAED-6B99-CF48-8D4A-52AA12A289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3180" y="2838141"/>
            <a:ext cx="4675219" cy="3533345"/>
          </a:xfrm>
          <a:prstGeom prst="rect">
            <a:avLst/>
          </a:prstGeom>
        </p:spPr>
      </p:pic>
      <p:pic>
        <p:nvPicPr>
          <p:cNvPr id="20" name="Picture 1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E37FBF50-B26C-0340-9808-2A166BC30B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666" y="98278"/>
            <a:ext cx="1043291" cy="52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16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1-26 at 00.12.1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4" b="56214"/>
          <a:stretch/>
        </p:blipFill>
        <p:spPr>
          <a:xfrm>
            <a:off x="295462" y="821311"/>
            <a:ext cx="8556307" cy="22092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CA870AC-6918-8344-9F33-BA5606CB9448}"/>
              </a:ext>
            </a:extLst>
          </p:cNvPr>
          <p:cNvSpPr/>
          <p:nvPr/>
        </p:nvSpPr>
        <p:spPr>
          <a:xfrm>
            <a:off x="-7996" y="-21313"/>
            <a:ext cx="9159743" cy="7696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044932-EB3C-C043-AC15-B1E8EDAFCE43}"/>
              </a:ext>
            </a:extLst>
          </p:cNvPr>
          <p:cNvSpPr txBox="1"/>
          <p:nvPr/>
        </p:nvSpPr>
        <p:spPr>
          <a:xfrm>
            <a:off x="5521219" y="168536"/>
            <a:ext cx="3500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Why make it hard for ourselves?</a:t>
            </a:r>
            <a:endParaRPr lang="en-GB" sz="1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DE3588-669A-434D-BEFD-BEF92EE484D4}"/>
              </a:ext>
            </a:extLst>
          </p:cNvPr>
          <p:cNvSpPr/>
          <p:nvPr/>
        </p:nvSpPr>
        <p:spPr>
          <a:xfrm>
            <a:off x="-7749" y="711443"/>
            <a:ext cx="9159744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8B21E5-1822-184E-B484-4D04E8F9CA6A}"/>
              </a:ext>
            </a:extLst>
          </p:cNvPr>
          <p:cNvSpPr/>
          <p:nvPr/>
        </p:nvSpPr>
        <p:spPr>
          <a:xfrm>
            <a:off x="-7994" y="6453500"/>
            <a:ext cx="9159990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A22FCD-E472-8148-B3BF-8FB30C2FD76A}"/>
              </a:ext>
            </a:extLst>
          </p:cNvPr>
          <p:cNvSpPr txBox="1"/>
          <p:nvPr/>
        </p:nvSpPr>
        <p:spPr>
          <a:xfrm>
            <a:off x="74883" y="6555893"/>
            <a:ext cx="10454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Supported by</a:t>
            </a:r>
          </a:p>
        </p:txBody>
      </p:sp>
      <p:pic>
        <p:nvPicPr>
          <p:cNvPr id="10" name="Picture 2" descr="Image result for ncsc&quot;">
            <a:extLst>
              <a:ext uri="{FF2B5EF4-FFF2-40B4-BE49-F238E27FC236}">
                <a16:creationId xmlns:a16="http://schemas.microsoft.com/office/drawing/2014/main" id="{8C5B02A9-66BE-4B4F-B152-EB3CDA5DD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57" y="6549207"/>
            <a:ext cx="909405" cy="29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welsh government&quot;">
            <a:extLst>
              <a:ext uri="{FF2B5EF4-FFF2-40B4-BE49-F238E27FC236}">
                <a16:creationId xmlns:a16="http://schemas.microsoft.com/office/drawing/2014/main" id="{DAE53DF9-0C72-3049-950A-B439FF991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591" y="6526602"/>
            <a:ext cx="985509" cy="33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Image result for uk government&quot;">
            <a:extLst>
              <a:ext uri="{FF2B5EF4-FFF2-40B4-BE49-F238E27FC236}">
                <a16:creationId xmlns:a16="http://schemas.microsoft.com/office/drawing/2014/main" id="{4FCCF6E9-2847-DB42-AE1B-18E69BB63D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5" b="18352"/>
          <a:stretch/>
        </p:blipFill>
        <p:spPr bwMode="auto">
          <a:xfrm>
            <a:off x="3584328" y="6555893"/>
            <a:ext cx="837906" cy="26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Image result for global epic&quot;">
            <a:extLst>
              <a:ext uri="{FF2B5EF4-FFF2-40B4-BE49-F238E27FC236}">
                <a16:creationId xmlns:a16="http://schemas.microsoft.com/office/drawing/2014/main" id="{5B058340-6DA3-B448-8CD8-EA9861028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28" y="6549207"/>
            <a:ext cx="985509" cy="26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2E46C8B-DD20-E443-B2A0-8460D4B915F7}"/>
              </a:ext>
            </a:extLst>
          </p:cNvPr>
          <p:cNvGrpSpPr/>
          <p:nvPr/>
        </p:nvGrpSpPr>
        <p:grpSpPr>
          <a:xfrm>
            <a:off x="8004302" y="6526602"/>
            <a:ext cx="998990" cy="301633"/>
            <a:chOff x="4037006" y="3252414"/>
            <a:chExt cx="4334695" cy="1308809"/>
          </a:xfrm>
        </p:grpSpPr>
        <p:pic>
          <p:nvPicPr>
            <p:cNvPr id="16" name="Picture 12" descr="Image result for uk armed forces covenant&quot;">
              <a:extLst>
                <a:ext uri="{FF2B5EF4-FFF2-40B4-BE49-F238E27FC236}">
                  <a16:creationId xmlns:a16="http://schemas.microsoft.com/office/drawing/2014/main" id="{D0DD042B-42C6-244C-BB15-D785BF560C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332"/>
            <a:stretch/>
          </p:blipFill>
          <p:spPr bwMode="auto">
            <a:xfrm>
              <a:off x="4037006" y="3252414"/>
              <a:ext cx="1208845" cy="1308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2" descr="Image result for uk armed forces covenant&quot;">
              <a:extLst>
                <a:ext uri="{FF2B5EF4-FFF2-40B4-BE49-F238E27FC236}">
                  <a16:creationId xmlns:a16="http://schemas.microsoft.com/office/drawing/2014/main" id="{396CBB00-4E9F-B345-9E3C-7450B5B5DF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293"/>
            <a:stretch/>
          </p:blipFill>
          <p:spPr bwMode="auto">
            <a:xfrm>
              <a:off x="5330419" y="3307503"/>
              <a:ext cx="3041282" cy="1221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EA1B9E2-C6A2-1D4B-B23E-FABE8C9F81A4}"/>
              </a:ext>
            </a:extLst>
          </p:cNvPr>
          <p:cNvSpPr txBox="1"/>
          <p:nvPr/>
        </p:nvSpPr>
        <p:spPr>
          <a:xfrm>
            <a:off x="6535630" y="6554505"/>
            <a:ext cx="14686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Proud Supporters of</a:t>
            </a:r>
          </a:p>
        </p:txBody>
      </p:sp>
      <p:pic>
        <p:nvPicPr>
          <p:cNvPr id="19" name="Picture 18" descr="Screen Shot 2019-11-25 at 23.50.14.png">
            <a:extLst>
              <a:ext uri="{FF2B5EF4-FFF2-40B4-BE49-F238E27FC236}">
                <a16:creationId xmlns:a16="http://schemas.microsoft.com/office/drawing/2014/main" id="{677B27E0-23E2-A84A-91EF-DDC33F03F9F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4" b="34479"/>
          <a:stretch/>
        </p:blipFill>
        <p:spPr>
          <a:xfrm>
            <a:off x="295462" y="3030583"/>
            <a:ext cx="8559538" cy="3372853"/>
          </a:xfrm>
          <a:prstGeom prst="rect">
            <a:avLst/>
          </a:prstGeom>
        </p:spPr>
      </p:pic>
      <p:pic>
        <p:nvPicPr>
          <p:cNvPr id="20" name="Picture 1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86524DA6-7736-9244-A6B0-A2911B583D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666" y="98278"/>
            <a:ext cx="1043291" cy="52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01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1-26 at 00.36.2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4"/>
          <a:stretch/>
        </p:blipFill>
        <p:spPr>
          <a:xfrm>
            <a:off x="292231" y="820326"/>
            <a:ext cx="8559538" cy="52173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408549F-D5C9-1647-83DA-1838FE46F477}"/>
              </a:ext>
            </a:extLst>
          </p:cNvPr>
          <p:cNvSpPr/>
          <p:nvPr/>
        </p:nvSpPr>
        <p:spPr>
          <a:xfrm>
            <a:off x="-7996" y="-21313"/>
            <a:ext cx="9159743" cy="7696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605855-9435-A946-9E18-B70C7F39D9CF}"/>
              </a:ext>
            </a:extLst>
          </p:cNvPr>
          <p:cNvSpPr txBox="1"/>
          <p:nvPr/>
        </p:nvSpPr>
        <p:spPr>
          <a:xfrm>
            <a:off x="7099215" y="168536"/>
            <a:ext cx="1922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What is Base64?</a:t>
            </a:r>
            <a:endParaRPr lang="en-GB" sz="1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B9AD58-AAD3-6F4E-8CAA-F26B88E07651}"/>
              </a:ext>
            </a:extLst>
          </p:cNvPr>
          <p:cNvSpPr/>
          <p:nvPr/>
        </p:nvSpPr>
        <p:spPr>
          <a:xfrm>
            <a:off x="-7749" y="711443"/>
            <a:ext cx="9159744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6B512A-21E3-FE4F-B50B-B86E82FA3879}"/>
              </a:ext>
            </a:extLst>
          </p:cNvPr>
          <p:cNvSpPr/>
          <p:nvPr/>
        </p:nvSpPr>
        <p:spPr>
          <a:xfrm>
            <a:off x="-7994" y="6453500"/>
            <a:ext cx="9159990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05F2D1-B490-AE4D-B20C-312599BEE9D0}"/>
              </a:ext>
            </a:extLst>
          </p:cNvPr>
          <p:cNvSpPr txBox="1"/>
          <p:nvPr/>
        </p:nvSpPr>
        <p:spPr>
          <a:xfrm>
            <a:off x="74883" y="6555893"/>
            <a:ext cx="10454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Supported by</a:t>
            </a:r>
          </a:p>
        </p:txBody>
      </p:sp>
      <p:pic>
        <p:nvPicPr>
          <p:cNvPr id="10" name="Picture 2" descr="Image result for ncsc&quot;">
            <a:extLst>
              <a:ext uri="{FF2B5EF4-FFF2-40B4-BE49-F238E27FC236}">
                <a16:creationId xmlns:a16="http://schemas.microsoft.com/office/drawing/2014/main" id="{2C436ADB-80C2-9443-92A1-006B161A3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57" y="6549207"/>
            <a:ext cx="909405" cy="29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welsh government&quot;">
            <a:extLst>
              <a:ext uri="{FF2B5EF4-FFF2-40B4-BE49-F238E27FC236}">
                <a16:creationId xmlns:a16="http://schemas.microsoft.com/office/drawing/2014/main" id="{F0C80210-193A-E442-95E7-5540FD2F6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591" y="6526602"/>
            <a:ext cx="985509" cy="33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Image result for uk government&quot;">
            <a:extLst>
              <a:ext uri="{FF2B5EF4-FFF2-40B4-BE49-F238E27FC236}">
                <a16:creationId xmlns:a16="http://schemas.microsoft.com/office/drawing/2014/main" id="{FC1A9F42-AD9E-374E-B7A5-94C3890738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5" b="18352"/>
          <a:stretch/>
        </p:blipFill>
        <p:spPr bwMode="auto">
          <a:xfrm>
            <a:off x="3584328" y="6555893"/>
            <a:ext cx="837906" cy="26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Image result for global epic&quot;">
            <a:extLst>
              <a:ext uri="{FF2B5EF4-FFF2-40B4-BE49-F238E27FC236}">
                <a16:creationId xmlns:a16="http://schemas.microsoft.com/office/drawing/2014/main" id="{30545BC1-CE67-BA42-B639-D534BA6FE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28" y="6549207"/>
            <a:ext cx="985509" cy="26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852913B-876D-BA4A-A9C4-2708F9EE33AD}"/>
              </a:ext>
            </a:extLst>
          </p:cNvPr>
          <p:cNvGrpSpPr/>
          <p:nvPr/>
        </p:nvGrpSpPr>
        <p:grpSpPr>
          <a:xfrm>
            <a:off x="8004302" y="6526602"/>
            <a:ext cx="998990" cy="301633"/>
            <a:chOff x="4037006" y="3252414"/>
            <a:chExt cx="4334695" cy="1308809"/>
          </a:xfrm>
        </p:grpSpPr>
        <p:pic>
          <p:nvPicPr>
            <p:cNvPr id="16" name="Picture 12" descr="Image result for uk armed forces covenant&quot;">
              <a:extLst>
                <a:ext uri="{FF2B5EF4-FFF2-40B4-BE49-F238E27FC236}">
                  <a16:creationId xmlns:a16="http://schemas.microsoft.com/office/drawing/2014/main" id="{A7B52659-F0BA-A547-B7CA-A1FA5C58A5A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332"/>
            <a:stretch/>
          </p:blipFill>
          <p:spPr bwMode="auto">
            <a:xfrm>
              <a:off x="4037006" y="3252414"/>
              <a:ext cx="1208845" cy="1308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2" descr="Image result for uk armed forces covenant&quot;">
              <a:extLst>
                <a:ext uri="{FF2B5EF4-FFF2-40B4-BE49-F238E27FC236}">
                  <a16:creationId xmlns:a16="http://schemas.microsoft.com/office/drawing/2014/main" id="{4DBAC292-7BB4-2441-90E5-E047BFEE5F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293"/>
            <a:stretch/>
          </p:blipFill>
          <p:spPr bwMode="auto">
            <a:xfrm>
              <a:off x="5330419" y="3307503"/>
              <a:ext cx="3041282" cy="1221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5E76F67-E27C-B847-AC58-0FFBEA5F13DC}"/>
              </a:ext>
            </a:extLst>
          </p:cNvPr>
          <p:cNvSpPr txBox="1"/>
          <p:nvPr/>
        </p:nvSpPr>
        <p:spPr>
          <a:xfrm>
            <a:off x="6535630" y="6554505"/>
            <a:ext cx="14686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Proud Supporters of</a:t>
            </a:r>
          </a:p>
        </p:txBody>
      </p:sp>
      <p:pic>
        <p:nvPicPr>
          <p:cNvPr id="19" name="Picture 1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C504AFE-D066-C34F-84CD-E87E38BB51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666" y="98278"/>
            <a:ext cx="1043291" cy="52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69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92231" y="1073284"/>
            <a:ext cx="4373397" cy="150186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843FCAE-97DE-E14A-BD51-4BE86A5DD0AD}"/>
              </a:ext>
            </a:extLst>
          </p:cNvPr>
          <p:cNvSpPr/>
          <p:nvPr/>
        </p:nvSpPr>
        <p:spPr>
          <a:xfrm>
            <a:off x="-7996" y="-21313"/>
            <a:ext cx="9159743" cy="7696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98464E-7991-4741-81A8-E9E8BA03645A}"/>
              </a:ext>
            </a:extLst>
          </p:cNvPr>
          <p:cNvSpPr txBox="1"/>
          <p:nvPr/>
        </p:nvSpPr>
        <p:spPr>
          <a:xfrm>
            <a:off x="5235883" y="168536"/>
            <a:ext cx="3785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Still no need to reinvent the wheel</a:t>
            </a:r>
            <a:endParaRPr lang="en-GB" sz="1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DC0093-FED3-5948-A3F9-B2219B55A9AA}"/>
              </a:ext>
            </a:extLst>
          </p:cNvPr>
          <p:cNvSpPr/>
          <p:nvPr/>
        </p:nvSpPr>
        <p:spPr>
          <a:xfrm>
            <a:off x="-7749" y="711443"/>
            <a:ext cx="9159744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53F6B8-4F59-9B45-93D8-E4B744CA50BD}"/>
              </a:ext>
            </a:extLst>
          </p:cNvPr>
          <p:cNvSpPr/>
          <p:nvPr/>
        </p:nvSpPr>
        <p:spPr>
          <a:xfrm>
            <a:off x="-7994" y="6453500"/>
            <a:ext cx="9159990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A718B0-5C48-2644-819C-B7D443D70719}"/>
              </a:ext>
            </a:extLst>
          </p:cNvPr>
          <p:cNvSpPr txBox="1"/>
          <p:nvPr/>
        </p:nvSpPr>
        <p:spPr>
          <a:xfrm>
            <a:off x="74883" y="6555893"/>
            <a:ext cx="10454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Supported by</a:t>
            </a:r>
          </a:p>
        </p:txBody>
      </p:sp>
      <p:pic>
        <p:nvPicPr>
          <p:cNvPr id="11" name="Picture 2" descr="Image result for ncsc&quot;">
            <a:extLst>
              <a:ext uri="{FF2B5EF4-FFF2-40B4-BE49-F238E27FC236}">
                <a16:creationId xmlns:a16="http://schemas.microsoft.com/office/drawing/2014/main" id="{5C7A066B-872A-214E-91D5-8BD030EF0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57" y="6549207"/>
            <a:ext cx="909405" cy="29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welsh government&quot;">
            <a:extLst>
              <a:ext uri="{FF2B5EF4-FFF2-40B4-BE49-F238E27FC236}">
                <a16:creationId xmlns:a16="http://schemas.microsoft.com/office/drawing/2014/main" id="{7068FBA9-1984-F744-AD0F-3C7855510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591" y="6526602"/>
            <a:ext cx="985509" cy="33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Image result for uk government&quot;">
            <a:extLst>
              <a:ext uri="{FF2B5EF4-FFF2-40B4-BE49-F238E27FC236}">
                <a16:creationId xmlns:a16="http://schemas.microsoft.com/office/drawing/2014/main" id="{69202AF9-03B3-1245-A82D-CDF8AD33C4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5" b="18352"/>
          <a:stretch/>
        </p:blipFill>
        <p:spPr bwMode="auto">
          <a:xfrm>
            <a:off x="3584328" y="6555893"/>
            <a:ext cx="837906" cy="26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Image result for global epic&quot;">
            <a:extLst>
              <a:ext uri="{FF2B5EF4-FFF2-40B4-BE49-F238E27FC236}">
                <a16:creationId xmlns:a16="http://schemas.microsoft.com/office/drawing/2014/main" id="{78F72FE4-0F10-6D47-958C-FB47D88EC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28" y="6549207"/>
            <a:ext cx="985509" cy="26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ECB7215-BAE7-A14B-978C-BE45C8FB6838}"/>
              </a:ext>
            </a:extLst>
          </p:cNvPr>
          <p:cNvGrpSpPr/>
          <p:nvPr/>
        </p:nvGrpSpPr>
        <p:grpSpPr>
          <a:xfrm>
            <a:off x="8004302" y="6526602"/>
            <a:ext cx="998990" cy="301633"/>
            <a:chOff x="4037006" y="3252414"/>
            <a:chExt cx="4334695" cy="1308809"/>
          </a:xfrm>
        </p:grpSpPr>
        <p:pic>
          <p:nvPicPr>
            <p:cNvPr id="17" name="Picture 12" descr="Image result for uk armed forces covenant&quot;">
              <a:extLst>
                <a:ext uri="{FF2B5EF4-FFF2-40B4-BE49-F238E27FC236}">
                  <a16:creationId xmlns:a16="http://schemas.microsoft.com/office/drawing/2014/main" id="{42AAAE4D-5842-A044-848A-E5AFEA11F3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332"/>
            <a:stretch/>
          </p:blipFill>
          <p:spPr bwMode="auto">
            <a:xfrm>
              <a:off x="4037006" y="3252414"/>
              <a:ext cx="1208845" cy="1308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2" descr="Image result for uk armed forces covenant&quot;">
              <a:extLst>
                <a:ext uri="{FF2B5EF4-FFF2-40B4-BE49-F238E27FC236}">
                  <a16:creationId xmlns:a16="http://schemas.microsoft.com/office/drawing/2014/main" id="{839F0320-B290-0040-B969-E6D04E3624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293"/>
            <a:stretch/>
          </p:blipFill>
          <p:spPr bwMode="auto">
            <a:xfrm>
              <a:off x="5330419" y="3307503"/>
              <a:ext cx="3041282" cy="1221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7021FD7-C05A-1046-AFF6-3F930C79FCD9}"/>
              </a:ext>
            </a:extLst>
          </p:cNvPr>
          <p:cNvSpPr txBox="1"/>
          <p:nvPr/>
        </p:nvSpPr>
        <p:spPr>
          <a:xfrm>
            <a:off x="6535630" y="6554505"/>
            <a:ext cx="14686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Proud Supporters of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C317B8F-B28B-AF49-B907-4506A99E4D5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254797" y="1781791"/>
            <a:ext cx="6206932" cy="4254897"/>
          </a:xfrm>
          <a:prstGeom prst="rect">
            <a:avLst/>
          </a:prstGeom>
        </p:spPr>
      </p:pic>
      <p:pic>
        <p:nvPicPr>
          <p:cNvPr id="21" name="Picture 20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4C7E8E95-B8BB-3644-9DCD-5D5C0C8550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666" y="98278"/>
            <a:ext cx="1043291" cy="52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10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6C36CA-DF4C-7640-AFC7-5D9D41D246C9}"/>
              </a:ext>
            </a:extLst>
          </p:cNvPr>
          <p:cNvSpPr/>
          <p:nvPr/>
        </p:nvSpPr>
        <p:spPr>
          <a:xfrm>
            <a:off x="-7994" y="6453500"/>
            <a:ext cx="9159990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7333D5-52F2-214B-8631-377A0A5D9F27}"/>
              </a:ext>
            </a:extLst>
          </p:cNvPr>
          <p:cNvSpPr txBox="1"/>
          <p:nvPr/>
        </p:nvSpPr>
        <p:spPr>
          <a:xfrm>
            <a:off x="74883" y="6555893"/>
            <a:ext cx="10454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Supported by</a:t>
            </a:r>
          </a:p>
        </p:txBody>
      </p:sp>
      <p:pic>
        <p:nvPicPr>
          <p:cNvPr id="4" name="Picture 2" descr="Image result for ncsc&quot;">
            <a:extLst>
              <a:ext uri="{FF2B5EF4-FFF2-40B4-BE49-F238E27FC236}">
                <a16:creationId xmlns:a16="http://schemas.microsoft.com/office/drawing/2014/main" id="{246EAEB6-FCB2-CF4A-B811-802892A56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57" y="6549207"/>
            <a:ext cx="909405" cy="29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welsh government&quot;">
            <a:extLst>
              <a:ext uri="{FF2B5EF4-FFF2-40B4-BE49-F238E27FC236}">
                <a16:creationId xmlns:a16="http://schemas.microsoft.com/office/drawing/2014/main" id="{68ECB478-1712-B645-A823-DEDCE03BF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591" y="6526602"/>
            <a:ext cx="985509" cy="33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mage result for uk government&quot;">
            <a:extLst>
              <a:ext uri="{FF2B5EF4-FFF2-40B4-BE49-F238E27FC236}">
                <a16:creationId xmlns:a16="http://schemas.microsoft.com/office/drawing/2014/main" id="{432134C3-1B9D-1140-860B-E55F7D6E1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5" b="18352"/>
          <a:stretch/>
        </p:blipFill>
        <p:spPr bwMode="auto">
          <a:xfrm>
            <a:off x="3584328" y="6555893"/>
            <a:ext cx="837906" cy="26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Image result for global epic&quot;">
            <a:extLst>
              <a:ext uri="{FF2B5EF4-FFF2-40B4-BE49-F238E27FC236}">
                <a16:creationId xmlns:a16="http://schemas.microsoft.com/office/drawing/2014/main" id="{A7813F43-9461-8F4B-A41B-6376A8585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28" y="6549207"/>
            <a:ext cx="985509" cy="26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F4575DB-51E6-1742-8C49-FCAD2212C562}"/>
              </a:ext>
            </a:extLst>
          </p:cNvPr>
          <p:cNvGrpSpPr/>
          <p:nvPr/>
        </p:nvGrpSpPr>
        <p:grpSpPr>
          <a:xfrm>
            <a:off x="8004302" y="6526602"/>
            <a:ext cx="998990" cy="301633"/>
            <a:chOff x="4037006" y="3252414"/>
            <a:chExt cx="4334695" cy="1308809"/>
          </a:xfrm>
        </p:grpSpPr>
        <p:pic>
          <p:nvPicPr>
            <p:cNvPr id="10" name="Picture 12" descr="Image result for uk armed forces covenant&quot;">
              <a:extLst>
                <a:ext uri="{FF2B5EF4-FFF2-40B4-BE49-F238E27FC236}">
                  <a16:creationId xmlns:a16="http://schemas.microsoft.com/office/drawing/2014/main" id="{EA084D23-1BF6-2D4A-BEE8-790AED219D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332"/>
            <a:stretch/>
          </p:blipFill>
          <p:spPr bwMode="auto">
            <a:xfrm>
              <a:off x="4037006" y="3252414"/>
              <a:ext cx="1208845" cy="1308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2" descr="Image result for uk armed forces covenant&quot;">
              <a:extLst>
                <a:ext uri="{FF2B5EF4-FFF2-40B4-BE49-F238E27FC236}">
                  <a16:creationId xmlns:a16="http://schemas.microsoft.com/office/drawing/2014/main" id="{3FB0F48A-0232-E643-A69E-2BB7155AB8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293"/>
            <a:stretch/>
          </p:blipFill>
          <p:spPr bwMode="auto">
            <a:xfrm>
              <a:off x="5330419" y="3307503"/>
              <a:ext cx="3041282" cy="1221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2015CF6-470B-2342-BAED-474456BBC064}"/>
              </a:ext>
            </a:extLst>
          </p:cNvPr>
          <p:cNvSpPr txBox="1"/>
          <p:nvPr/>
        </p:nvSpPr>
        <p:spPr>
          <a:xfrm>
            <a:off x="6535630" y="6554505"/>
            <a:ext cx="14686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Proud Supporters of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046763-6A01-274E-89F9-0EA2E3DB7CD3}"/>
              </a:ext>
            </a:extLst>
          </p:cNvPr>
          <p:cNvSpPr/>
          <p:nvPr/>
        </p:nvSpPr>
        <p:spPr>
          <a:xfrm>
            <a:off x="-7996" y="-21313"/>
            <a:ext cx="9159743" cy="7696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F76718-011A-CC40-B350-F8784DD4E90A}"/>
              </a:ext>
            </a:extLst>
          </p:cNvPr>
          <p:cNvSpPr txBox="1"/>
          <p:nvPr/>
        </p:nvSpPr>
        <p:spPr>
          <a:xfrm>
            <a:off x="6386841" y="168536"/>
            <a:ext cx="263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Making a POST request</a:t>
            </a:r>
            <a:endParaRPr lang="en-GB" sz="1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3F07F0-78FB-C445-AF82-476EDE5FEEC2}"/>
              </a:ext>
            </a:extLst>
          </p:cNvPr>
          <p:cNvSpPr/>
          <p:nvPr/>
        </p:nvSpPr>
        <p:spPr>
          <a:xfrm>
            <a:off x="-7749" y="711443"/>
            <a:ext cx="9159744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D06EC0-841A-854B-8256-A0A97D3DD697}"/>
              </a:ext>
            </a:extLst>
          </p:cNvPr>
          <p:cNvSpPr txBox="1"/>
          <p:nvPr/>
        </p:nvSpPr>
        <p:spPr>
          <a:xfrm>
            <a:off x="914400" y="1284792"/>
            <a:ext cx="5915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curl -X POST https://www.hackthebox.eu/</a:t>
            </a:r>
            <a:r>
              <a:rPr lang="en-GB" dirty="0" err="1"/>
              <a:t>api</a:t>
            </a:r>
            <a:r>
              <a:rPr lang="en-GB" dirty="0"/>
              <a:t>/invite/generate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299C38-F373-EF48-939B-CEC115C39332}"/>
              </a:ext>
            </a:extLst>
          </p:cNvPr>
          <p:cNvSpPr txBox="1"/>
          <p:nvPr/>
        </p:nvSpPr>
        <p:spPr>
          <a:xfrm>
            <a:off x="74883" y="836311"/>
            <a:ext cx="7756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Do it in the command line if you have tools installed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B3426D-C8BE-C642-BBF7-2BB3BDD99924}"/>
              </a:ext>
            </a:extLst>
          </p:cNvPr>
          <p:cNvSpPr txBox="1"/>
          <p:nvPr/>
        </p:nvSpPr>
        <p:spPr>
          <a:xfrm>
            <a:off x="74883" y="1943751"/>
            <a:ext cx="7756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Write a custom script in your choice of language</a:t>
            </a:r>
          </a:p>
        </p:txBody>
      </p:sp>
      <p:pic>
        <p:nvPicPr>
          <p:cNvPr id="21" name="Picture 20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8C50F26E-2B35-0D4E-A89C-D724CDB109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840" y="2448112"/>
            <a:ext cx="3342640" cy="1510682"/>
          </a:xfrm>
          <a:prstGeom prst="rect">
            <a:avLst/>
          </a:prstGeom>
        </p:spPr>
      </p:pic>
      <p:pic>
        <p:nvPicPr>
          <p:cNvPr id="23" name="Picture 2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8EF2B6DB-246F-184C-A2DA-460A146ACF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0667" y="3501249"/>
            <a:ext cx="4635625" cy="235407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BF06DC8-B69D-D249-BE18-E38145A8C815}"/>
              </a:ext>
            </a:extLst>
          </p:cNvPr>
          <p:cNvSpPr txBox="1"/>
          <p:nvPr/>
        </p:nvSpPr>
        <p:spPr>
          <a:xfrm>
            <a:off x="74882" y="6005019"/>
            <a:ext cx="7756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There are also browser plugins available</a:t>
            </a:r>
          </a:p>
        </p:txBody>
      </p:sp>
      <p:pic>
        <p:nvPicPr>
          <p:cNvPr id="25" name="Picture 2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5F38462A-9164-BD4F-8A03-72D1C258C6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666" y="98278"/>
            <a:ext cx="1043291" cy="52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1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9-11-25 at 23.53.5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9"/>
          <a:stretch/>
        </p:blipFill>
        <p:spPr>
          <a:xfrm>
            <a:off x="292231" y="820326"/>
            <a:ext cx="8555313" cy="52059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F2AC057-8EB0-8D4D-BAE1-E99FDE3749D0}"/>
              </a:ext>
            </a:extLst>
          </p:cNvPr>
          <p:cNvSpPr/>
          <p:nvPr/>
        </p:nvSpPr>
        <p:spPr>
          <a:xfrm>
            <a:off x="-7996" y="-21313"/>
            <a:ext cx="9159743" cy="7696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F69FD5-CF20-4E48-A66D-C1106C114665}"/>
              </a:ext>
            </a:extLst>
          </p:cNvPr>
          <p:cNvSpPr txBox="1"/>
          <p:nvPr/>
        </p:nvSpPr>
        <p:spPr>
          <a:xfrm>
            <a:off x="5775455" y="168536"/>
            <a:ext cx="3246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There is an easy way here too</a:t>
            </a:r>
            <a:endParaRPr lang="en-GB" sz="1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A44BB6-D26E-7D49-A19D-44A3923AFF32}"/>
              </a:ext>
            </a:extLst>
          </p:cNvPr>
          <p:cNvSpPr/>
          <p:nvPr/>
        </p:nvSpPr>
        <p:spPr>
          <a:xfrm>
            <a:off x="-7749" y="711443"/>
            <a:ext cx="9159744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B07F44-7B67-E042-A8F2-CCA7EAEFD2E2}"/>
              </a:ext>
            </a:extLst>
          </p:cNvPr>
          <p:cNvSpPr/>
          <p:nvPr/>
        </p:nvSpPr>
        <p:spPr>
          <a:xfrm>
            <a:off x="-7994" y="6453500"/>
            <a:ext cx="9159990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852B00-1110-314F-9105-DE850612BD92}"/>
              </a:ext>
            </a:extLst>
          </p:cNvPr>
          <p:cNvSpPr txBox="1"/>
          <p:nvPr/>
        </p:nvSpPr>
        <p:spPr>
          <a:xfrm>
            <a:off x="74883" y="6555893"/>
            <a:ext cx="10454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Supported by</a:t>
            </a:r>
          </a:p>
        </p:txBody>
      </p:sp>
      <p:pic>
        <p:nvPicPr>
          <p:cNvPr id="12" name="Picture 2" descr="Image result for ncsc&quot;">
            <a:extLst>
              <a:ext uri="{FF2B5EF4-FFF2-40B4-BE49-F238E27FC236}">
                <a16:creationId xmlns:a16="http://schemas.microsoft.com/office/drawing/2014/main" id="{EE383C23-A507-0944-BC75-C1F694177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57" y="6549207"/>
            <a:ext cx="909405" cy="29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Image result for welsh government&quot;">
            <a:extLst>
              <a:ext uri="{FF2B5EF4-FFF2-40B4-BE49-F238E27FC236}">
                <a16:creationId xmlns:a16="http://schemas.microsoft.com/office/drawing/2014/main" id="{677DE94F-A01B-E74C-8844-3496B430E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591" y="6526602"/>
            <a:ext cx="985509" cy="33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Image result for uk government&quot;">
            <a:extLst>
              <a:ext uri="{FF2B5EF4-FFF2-40B4-BE49-F238E27FC236}">
                <a16:creationId xmlns:a16="http://schemas.microsoft.com/office/drawing/2014/main" id="{A84A8A7A-9703-5B4A-933A-15FE6F7498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5" b="18352"/>
          <a:stretch/>
        </p:blipFill>
        <p:spPr bwMode="auto">
          <a:xfrm>
            <a:off x="3584328" y="6555893"/>
            <a:ext cx="837906" cy="26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Image result for global epic&quot;">
            <a:extLst>
              <a:ext uri="{FF2B5EF4-FFF2-40B4-BE49-F238E27FC236}">
                <a16:creationId xmlns:a16="http://schemas.microsoft.com/office/drawing/2014/main" id="{C4F959DA-41B0-BE42-A478-271487B9B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28" y="6549207"/>
            <a:ext cx="985509" cy="26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7FA7BE0-AE42-1748-B339-62FA60DC12F6}"/>
              </a:ext>
            </a:extLst>
          </p:cNvPr>
          <p:cNvGrpSpPr/>
          <p:nvPr/>
        </p:nvGrpSpPr>
        <p:grpSpPr>
          <a:xfrm>
            <a:off x="8004302" y="6526602"/>
            <a:ext cx="998990" cy="301633"/>
            <a:chOff x="4037006" y="3252414"/>
            <a:chExt cx="4334695" cy="1308809"/>
          </a:xfrm>
        </p:grpSpPr>
        <p:pic>
          <p:nvPicPr>
            <p:cNvPr id="18" name="Picture 12" descr="Image result for uk armed forces covenant&quot;">
              <a:extLst>
                <a:ext uri="{FF2B5EF4-FFF2-40B4-BE49-F238E27FC236}">
                  <a16:creationId xmlns:a16="http://schemas.microsoft.com/office/drawing/2014/main" id="{254DFB43-A1CE-2746-8089-A025649BC3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332"/>
            <a:stretch/>
          </p:blipFill>
          <p:spPr bwMode="auto">
            <a:xfrm>
              <a:off x="4037006" y="3252414"/>
              <a:ext cx="1208845" cy="1308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2" descr="Image result for uk armed forces covenant&quot;">
              <a:extLst>
                <a:ext uri="{FF2B5EF4-FFF2-40B4-BE49-F238E27FC236}">
                  <a16:creationId xmlns:a16="http://schemas.microsoft.com/office/drawing/2014/main" id="{13B0D28C-B003-EF4C-A0E6-88A79DF267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293"/>
            <a:stretch/>
          </p:blipFill>
          <p:spPr bwMode="auto">
            <a:xfrm>
              <a:off x="5330419" y="3307503"/>
              <a:ext cx="3041282" cy="1221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B006EDE-5311-934E-B047-1E8CCFFECECF}"/>
              </a:ext>
            </a:extLst>
          </p:cNvPr>
          <p:cNvSpPr txBox="1"/>
          <p:nvPr/>
        </p:nvSpPr>
        <p:spPr>
          <a:xfrm>
            <a:off x="6535630" y="6554505"/>
            <a:ext cx="14686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Proud Supporters of</a:t>
            </a:r>
          </a:p>
        </p:txBody>
      </p:sp>
      <p:pic>
        <p:nvPicPr>
          <p:cNvPr id="21" name="Picture 20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B68C8292-8DFD-7041-89BA-DA6375DCE9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666" y="98278"/>
            <a:ext cx="1043291" cy="52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513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1-26 at 00.13.3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4" r="48906" b="59996"/>
          <a:stretch/>
        </p:blipFill>
        <p:spPr>
          <a:xfrm>
            <a:off x="292231" y="820326"/>
            <a:ext cx="4373397" cy="20077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843FCAE-97DE-E14A-BD51-4BE86A5DD0AD}"/>
              </a:ext>
            </a:extLst>
          </p:cNvPr>
          <p:cNvSpPr/>
          <p:nvPr/>
        </p:nvSpPr>
        <p:spPr>
          <a:xfrm>
            <a:off x="-7996" y="-21313"/>
            <a:ext cx="9159743" cy="7696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98464E-7991-4741-81A8-E9E8BA03645A}"/>
              </a:ext>
            </a:extLst>
          </p:cNvPr>
          <p:cNvSpPr txBox="1"/>
          <p:nvPr/>
        </p:nvSpPr>
        <p:spPr>
          <a:xfrm>
            <a:off x="5235883" y="168536"/>
            <a:ext cx="3785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Still no need to reinvent the wheel</a:t>
            </a:r>
            <a:endParaRPr lang="en-GB" sz="1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DC0093-FED3-5948-A3F9-B2219B55A9AA}"/>
              </a:ext>
            </a:extLst>
          </p:cNvPr>
          <p:cNvSpPr/>
          <p:nvPr/>
        </p:nvSpPr>
        <p:spPr>
          <a:xfrm>
            <a:off x="-7749" y="711443"/>
            <a:ext cx="9159744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53F6B8-4F59-9B45-93D8-E4B744CA50BD}"/>
              </a:ext>
            </a:extLst>
          </p:cNvPr>
          <p:cNvSpPr/>
          <p:nvPr/>
        </p:nvSpPr>
        <p:spPr>
          <a:xfrm>
            <a:off x="-7994" y="6453500"/>
            <a:ext cx="9159990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A718B0-5C48-2644-819C-B7D443D70719}"/>
              </a:ext>
            </a:extLst>
          </p:cNvPr>
          <p:cNvSpPr txBox="1"/>
          <p:nvPr/>
        </p:nvSpPr>
        <p:spPr>
          <a:xfrm>
            <a:off x="74883" y="6555893"/>
            <a:ext cx="10454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Supported by</a:t>
            </a:r>
          </a:p>
        </p:txBody>
      </p:sp>
      <p:pic>
        <p:nvPicPr>
          <p:cNvPr id="11" name="Picture 2" descr="Image result for ncsc&quot;">
            <a:extLst>
              <a:ext uri="{FF2B5EF4-FFF2-40B4-BE49-F238E27FC236}">
                <a16:creationId xmlns:a16="http://schemas.microsoft.com/office/drawing/2014/main" id="{5C7A066B-872A-214E-91D5-8BD030EF0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57" y="6549207"/>
            <a:ext cx="909405" cy="29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welsh government&quot;">
            <a:extLst>
              <a:ext uri="{FF2B5EF4-FFF2-40B4-BE49-F238E27FC236}">
                <a16:creationId xmlns:a16="http://schemas.microsoft.com/office/drawing/2014/main" id="{7068FBA9-1984-F744-AD0F-3C7855510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591" y="6526602"/>
            <a:ext cx="985509" cy="33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Image result for uk government&quot;">
            <a:extLst>
              <a:ext uri="{FF2B5EF4-FFF2-40B4-BE49-F238E27FC236}">
                <a16:creationId xmlns:a16="http://schemas.microsoft.com/office/drawing/2014/main" id="{69202AF9-03B3-1245-A82D-CDF8AD33C4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5" b="18352"/>
          <a:stretch/>
        </p:blipFill>
        <p:spPr bwMode="auto">
          <a:xfrm>
            <a:off x="3584328" y="6555893"/>
            <a:ext cx="837906" cy="26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Image result for global epic&quot;">
            <a:extLst>
              <a:ext uri="{FF2B5EF4-FFF2-40B4-BE49-F238E27FC236}">
                <a16:creationId xmlns:a16="http://schemas.microsoft.com/office/drawing/2014/main" id="{78F72FE4-0F10-6D47-958C-FB47D88EC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28" y="6549207"/>
            <a:ext cx="985509" cy="26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ECB7215-BAE7-A14B-978C-BE45C8FB6838}"/>
              </a:ext>
            </a:extLst>
          </p:cNvPr>
          <p:cNvGrpSpPr/>
          <p:nvPr/>
        </p:nvGrpSpPr>
        <p:grpSpPr>
          <a:xfrm>
            <a:off x="8004302" y="6526602"/>
            <a:ext cx="998990" cy="301633"/>
            <a:chOff x="4037006" y="3252414"/>
            <a:chExt cx="4334695" cy="1308809"/>
          </a:xfrm>
        </p:grpSpPr>
        <p:pic>
          <p:nvPicPr>
            <p:cNvPr id="17" name="Picture 12" descr="Image result for uk armed forces covenant&quot;">
              <a:extLst>
                <a:ext uri="{FF2B5EF4-FFF2-40B4-BE49-F238E27FC236}">
                  <a16:creationId xmlns:a16="http://schemas.microsoft.com/office/drawing/2014/main" id="{42AAAE4D-5842-A044-848A-E5AFEA11F3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332"/>
            <a:stretch/>
          </p:blipFill>
          <p:spPr bwMode="auto">
            <a:xfrm>
              <a:off x="4037006" y="3252414"/>
              <a:ext cx="1208845" cy="1308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2" descr="Image result for uk armed forces covenant&quot;">
              <a:extLst>
                <a:ext uri="{FF2B5EF4-FFF2-40B4-BE49-F238E27FC236}">
                  <a16:creationId xmlns:a16="http://schemas.microsoft.com/office/drawing/2014/main" id="{839F0320-B290-0040-B969-E6D04E3624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293"/>
            <a:stretch/>
          </p:blipFill>
          <p:spPr bwMode="auto">
            <a:xfrm>
              <a:off x="5330419" y="3307503"/>
              <a:ext cx="3041282" cy="1221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7021FD7-C05A-1046-AFF6-3F930C79FCD9}"/>
              </a:ext>
            </a:extLst>
          </p:cNvPr>
          <p:cNvSpPr txBox="1"/>
          <p:nvPr/>
        </p:nvSpPr>
        <p:spPr>
          <a:xfrm>
            <a:off x="6535630" y="6554505"/>
            <a:ext cx="14686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Proud Supporters of</a:t>
            </a:r>
          </a:p>
        </p:txBody>
      </p:sp>
      <p:pic>
        <p:nvPicPr>
          <p:cNvPr id="20" name="Picture 19" descr="Screen Shot 2019-11-25 at 23.54.37.png">
            <a:extLst>
              <a:ext uri="{FF2B5EF4-FFF2-40B4-BE49-F238E27FC236}">
                <a16:creationId xmlns:a16="http://schemas.microsoft.com/office/drawing/2014/main" id="{1C317B8F-B28B-AF49-B907-4506A99E4D5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4"/>
          <a:stretch/>
        </p:blipFill>
        <p:spPr>
          <a:xfrm>
            <a:off x="1867989" y="1781791"/>
            <a:ext cx="6980549" cy="425489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3E330F2-CD9D-9E43-8BFF-3557138180A7}"/>
              </a:ext>
            </a:extLst>
          </p:cNvPr>
          <p:cNvGrpSpPr/>
          <p:nvPr/>
        </p:nvGrpSpPr>
        <p:grpSpPr>
          <a:xfrm>
            <a:off x="74882" y="3206408"/>
            <a:ext cx="2994139" cy="923330"/>
            <a:chOff x="2046124" y="374952"/>
            <a:chExt cx="2994139" cy="923330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836FFF6-C14C-744D-A55F-C36B53747960}"/>
                </a:ext>
              </a:extLst>
            </p:cNvPr>
            <p:cNvCxnSpPr>
              <a:cxnSpLocks/>
              <a:stCxn id="23" idx="3"/>
            </p:cNvCxnSpPr>
            <p:nvPr/>
          </p:nvCxnSpPr>
          <p:spPr>
            <a:xfrm flipV="1">
              <a:off x="3791538" y="609890"/>
              <a:ext cx="1248725" cy="226727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3B9042F-C288-2C47-83E7-BFA9D8449558}"/>
                </a:ext>
              </a:extLst>
            </p:cNvPr>
            <p:cNvSpPr txBox="1"/>
            <p:nvPr/>
          </p:nvSpPr>
          <p:spPr>
            <a:xfrm>
              <a:off x="2046124" y="374952"/>
              <a:ext cx="174541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C00000"/>
                  </a:solidFill>
                </a:rPr>
                <a:t>Enter encrypted </a:t>
              </a:r>
            </a:p>
            <a:p>
              <a:r>
                <a:rPr lang="en-GB" dirty="0">
                  <a:solidFill>
                    <a:srgbClr val="C00000"/>
                  </a:solidFill>
                </a:rPr>
                <a:t>code here and </a:t>
              </a:r>
            </a:p>
            <a:p>
              <a:r>
                <a:rPr lang="en-GB" dirty="0">
                  <a:solidFill>
                    <a:srgbClr val="C00000"/>
                  </a:solidFill>
                </a:rPr>
                <a:t>press ‘Decode’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5893273-9ABB-1B4F-9761-BAC8C965A8A9}"/>
              </a:ext>
            </a:extLst>
          </p:cNvPr>
          <p:cNvGrpSpPr/>
          <p:nvPr/>
        </p:nvGrpSpPr>
        <p:grpSpPr>
          <a:xfrm>
            <a:off x="74882" y="4882526"/>
            <a:ext cx="2994139" cy="923330"/>
            <a:chOff x="2046125" y="742268"/>
            <a:chExt cx="2994139" cy="923330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2BCDBC0-446A-A44D-8777-0F32BDC29912}"/>
                </a:ext>
              </a:extLst>
            </p:cNvPr>
            <p:cNvCxnSpPr>
              <a:cxnSpLocks/>
              <a:stCxn id="26" idx="3"/>
            </p:cNvCxnSpPr>
            <p:nvPr/>
          </p:nvCxnSpPr>
          <p:spPr>
            <a:xfrm>
              <a:off x="3802760" y="1203933"/>
              <a:ext cx="1237504" cy="142209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8C8A4ED-AA07-B243-8315-F605DEB66999}"/>
                </a:ext>
              </a:extLst>
            </p:cNvPr>
            <p:cNvSpPr txBox="1"/>
            <p:nvPr/>
          </p:nvSpPr>
          <p:spPr>
            <a:xfrm>
              <a:off x="2046125" y="742268"/>
              <a:ext cx="175663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C00000"/>
                  </a:solidFill>
                </a:rPr>
                <a:t>Copy your invite </a:t>
              </a:r>
            </a:p>
            <a:p>
              <a:r>
                <a:rPr lang="en-GB" dirty="0">
                  <a:solidFill>
                    <a:srgbClr val="C00000"/>
                  </a:solidFill>
                </a:rPr>
                <a:t>code and return </a:t>
              </a:r>
            </a:p>
            <a:p>
              <a:r>
                <a:rPr lang="en-GB" dirty="0">
                  <a:solidFill>
                    <a:srgbClr val="C00000"/>
                  </a:solidFill>
                </a:rPr>
                <a:t>to hack the box</a:t>
              </a:r>
            </a:p>
          </p:txBody>
        </p:sp>
      </p:grpSp>
      <p:pic>
        <p:nvPicPr>
          <p:cNvPr id="27" name="Picture 2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19F2AE12-766F-E04D-80CC-9EEC4D9A9D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666" y="98278"/>
            <a:ext cx="1043291" cy="52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48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11-25 at 23.23.0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4"/>
          <a:stretch/>
        </p:blipFill>
        <p:spPr>
          <a:xfrm>
            <a:off x="292231" y="820326"/>
            <a:ext cx="8559538" cy="52173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45F9149-C9BE-484A-A600-33A6244BD2F4}"/>
              </a:ext>
            </a:extLst>
          </p:cNvPr>
          <p:cNvSpPr/>
          <p:nvPr/>
        </p:nvSpPr>
        <p:spPr>
          <a:xfrm>
            <a:off x="-7996" y="-21313"/>
            <a:ext cx="9159743" cy="7696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C45AAC-8601-174A-B41A-80792CE4AFA8}"/>
              </a:ext>
            </a:extLst>
          </p:cNvPr>
          <p:cNvSpPr txBox="1"/>
          <p:nvPr/>
        </p:nvSpPr>
        <p:spPr>
          <a:xfrm>
            <a:off x="4053509" y="168536"/>
            <a:ext cx="4968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Hack the Box Invite Code Challenge – Lets Go</a:t>
            </a:r>
            <a:endParaRPr lang="en-GB" sz="1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3B0BEF-7B63-AD48-A91D-3F3106F168EC}"/>
              </a:ext>
            </a:extLst>
          </p:cNvPr>
          <p:cNvSpPr/>
          <p:nvPr/>
        </p:nvSpPr>
        <p:spPr>
          <a:xfrm>
            <a:off x="-7749" y="711443"/>
            <a:ext cx="9159744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38C3EF-E237-2542-B17C-CE93FD207579}"/>
              </a:ext>
            </a:extLst>
          </p:cNvPr>
          <p:cNvSpPr/>
          <p:nvPr/>
        </p:nvSpPr>
        <p:spPr>
          <a:xfrm>
            <a:off x="-7994" y="6453500"/>
            <a:ext cx="9159990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47FED6-0192-8246-881D-6F896B3E96AF}"/>
              </a:ext>
            </a:extLst>
          </p:cNvPr>
          <p:cNvSpPr txBox="1"/>
          <p:nvPr/>
        </p:nvSpPr>
        <p:spPr>
          <a:xfrm>
            <a:off x="74883" y="6555893"/>
            <a:ext cx="10454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Supported by</a:t>
            </a:r>
          </a:p>
        </p:txBody>
      </p:sp>
      <p:pic>
        <p:nvPicPr>
          <p:cNvPr id="11" name="Picture 2" descr="Image result for ncsc&quot;">
            <a:extLst>
              <a:ext uri="{FF2B5EF4-FFF2-40B4-BE49-F238E27FC236}">
                <a16:creationId xmlns:a16="http://schemas.microsoft.com/office/drawing/2014/main" id="{9BF5D632-3EF8-4D41-9DDE-757DB12CE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57" y="6549207"/>
            <a:ext cx="909405" cy="29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welsh government&quot;">
            <a:extLst>
              <a:ext uri="{FF2B5EF4-FFF2-40B4-BE49-F238E27FC236}">
                <a16:creationId xmlns:a16="http://schemas.microsoft.com/office/drawing/2014/main" id="{4BA1CE7C-D461-F747-9CC6-DAECA9473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591" y="6526602"/>
            <a:ext cx="985509" cy="33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Image result for uk government&quot;">
            <a:extLst>
              <a:ext uri="{FF2B5EF4-FFF2-40B4-BE49-F238E27FC236}">
                <a16:creationId xmlns:a16="http://schemas.microsoft.com/office/drawing/2014/main" id="{3C726D44-FA15-3F49-911F-8B55E57650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5" b="18352"/>
          <a:stretch/>
        </p:blipFill>
        <p:spPr bwMode="auto">
          <a:xfrm>
            <a:off x="3584328" y="6555893"/>
            <a:ext cx="837906" cy="26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Image result for global epic&quot;">
            <a:extLst>
              <a:ext uri="{FF2B5EF4-FFF2-40B4-BE49-F238E27FC236}">
                <a16:creationId xmlns:a16="http://schemas.microsoft.com/office/drawing/2014/main" id="{F4A22459-F2AD-AD47-A95B-110912BD0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28" y="6549207"/>
            <a:ext cx="985509" cy="26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7067392-03C6-3141-8FA3-F7087E7CD626}"/>
              </a:ext>
            </a:extLst>
          </p:cNvPr>
          <p:cNvGrpSpPr/>
          <p:nvPr/>
        </p:nvGrpSpPr>
        <p:grpSpPr>
          <a:xfrm>
            <a:off x="8004302" y="6526602"/>
            <a:ext cx="998990" cy="301633"/>
            <a:chOff x="4037006" y="3252414"/>
            <a:chExt cx="4334695" cy="1308809"/>
          </a:xfrm>
        </p:grpSpPr>
        <p:pic>
          <p:nvPicPr>
            <p:cNvPr id="17" name="Picture 12" descr="Image result for uk armed forces covenant&quot;">
              <a:extLst>
                <a:ext uri="{FF2B5EF4-FFF2-40B4-BE49-F238E27FC236}">
                  <a16:creationId xmlns:a16="http://schemas.microsoft.com/office/drawing/2014/main" id="{ADCA9874-4DF1-E742-9BAD-F71E19A92A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332"/>
            <a:stretch/>
          </p:blipFill>
          <p:spPr bwMode="auto">
            <a:xfrm>
              <a:off x="4037006" y="3252414"/>
              <a:ext cx="1208845" cy="1308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2" descr="Image result for uk armed forces covenant&quot;">
              <a:extLst>
                <a:ext uri="{FF2B5EF4-FFF2-40B4-BE49-F238E27FC236}">
                  <a16:creationId xmlns:a16="http://schemas.microsoft.com/office/drawing/2014/main" id="{CAA460E2-8F8D-A642-A426-8F09A2CA6FD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293"/>
            <a:stretch/>
          </p:blipFill>
          <p:spPr bwMode="auto">
            <a:xfrm>
              <a:off x="5330419" y="3307503"/>
              <a:ext cx="3041282" cy="1221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BC5818C-CA5D-4345-BE22-23A4EAE9731A}"/>
              </a:ext>
            </a:extLst>
          </p:cNvPr>
          <p:cNvSpPr txBox="1"/>
          <p:nvPr/>
        </p:nvSpPr>
        <p:spPr>
          <a:xfrm>
            <a:off x="6535630" y="6554505"/>
            <a:ext cx="14686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Proud Supporters of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276D931-62D6-354B-BE81-6E54BA540F91}"/>
              </a:ext>
            </a:extLst>
          </p:cNvPr>
          <p:cNvGrpSpPr/>
          <p:nvPr/>
        </p:nvGrpSpPr>
        <p:grpSpPr>
          <a:xfrm>
            <a:off x="2021354" y="1019010"/>
            <a:ext cx="5760967" cy="1423250"/>
            <a:chOff x="1818737" y="1025527"/>
            <a:chExt cx="5760967" cy="142325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118E609-36D5-8D40-AC07-588E6636F4B4}"/>
                </a:ext>
              </a:extLst>
            </p:cNvPr>
            <p:cNvSpPr/>
            <p:nvPr/>
          </p:nvSpPr>
          <p:spPr>
            <a:xfrm>
              <a:off x="1818737" y="1025527"/>
              <a:ext cx="1328433" cy="265239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72A161C-A846-5844-9E97-D58E6EA13BD3}"/>
                </a:ext>
              </a:extLst>
            </p:cNvPr>
            <p:cNvCxnSpPr>
              <a:cxnSpLocks/>
              <a:stCxn id="23" idx="1"/>
              <a:endCxn id="21" idx="2"/>
            </p:cNvCxnSpPr>
            <p:nvPr/>
          </p:nvCxnSpPr>
          <p:spPr>
            <a:xfrm flipH="1" flipV="1">
              <a:off x="2482954" y="1290766"/>
              <a:ext cx="1736663" cy="834846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8AA7237-1AD9-414A-893E-37DF9FE8ECA1}"/>
                </a:ext>
              </a:extLst>
            </p:cNvPr>
            <p:cNvSpPr txBox="1"/>
            <p:nvPr/>
          </p:nvSpPr>
          <p:spPr>
            <a:xfrm>
              <a:off x="4219617" y="1802446"/>
              <a:ext cx="336008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C00000"/>
                  </a:solidFill>
                </a:rPr>
                <a:t>Open a web browser and </a:t>
              </a:r>
            </a:p>
            <a:p>
              <a:r>
                <a:rPr lang="en-GB" dirty="0">
                  <a:solidFill>
                    <a:srgbClr val="C00000"/>
                  </a:solidFill>
                </a:rPr>
                <a:t>go to https://www.hackthebox.eu</a:t>
              </a:r>
            </a:p>
          </p:txBody>
        </p:sp>
      </p:grpSp>
      <p:pic>
        <p:nvPicPr>
          <p:cNvPr id="24" name="Picture 2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E4F4276-C828-D54A-BEF9-6896940C77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666" y="98278"/>
            <a:ext cx="1043291" cy="52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83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173D70-493A-2847-8420-93B43CC7DDFD}"/>
              </a:ext>
            </a:extLst>
          </p:cNvPr>
          <p:cNvSpPr/>
          <p:nvPr/>
        </p:nvSpPr>
        <p:spPr>
          <a:xfrm>
            <a:off x="-7996" y="-21313"/>
            <a:ext cx="9159743" cy="7696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C87A23-1C4E-D345-897A-25E629B82E51}"/>
              </a:ext>
            </a:extLst>
          </p:cNvPr>
          <p:cNvSpPr txBox="1"/>
          <p:nvPr/>
        </p:nvSpPr>
        <p:spPr>
          <a:xfrm>
            <a:off x="5921007" y="168536"/>
            <a:ext cx="3100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Finally… Let’s join the party!</a:t>
            </a:r>
            <a:endParaRPr lang="en-GB" sz="1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C9CE29-DDBB-864F-9A6E-2BAE8C5FC208}"/>
              </a:ext>
            </a:extLst>
          </p:cNvPr>
          <p:cNvSpPr/>
          <p:nvPr/>
        </p:nvSpPr>
        <p:spPr>
          <a:xfrm>
            <a:off x="-7749" y="711443"/>
            <a:ext cx="9159744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091051-2A6C-1247-A368-D7179044876B}"/>
              </a:ext>
            </a:extLst>
          </p:cNvPr>
          <p:cNvSpPr/>
          <p:nvPr/>
        </p:nvSpPr>
        <p:spPr>
          <a:xfrm>
            <a:off x="-7994" y="6453500"/>
            <a:ext cx="9159990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F614BB-C98B-B44E-9A83-9D78A36BCF52}"/>
              </a:ext>
            </a:extLst>
          </p:cNvPr>
          <p:cNvSpPr txBox="1"/>
          <p:nvPr/>
        </p:nvSpPr>
        <p:spPr>
          <a:xfrm>
            <a:off x="74883" y="6555893"/>
            <a:ext cx="10454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Supported by</a:t>
            </a:r>
          </a:p>
        </p:txBody>
      </p:sp>
      <p:pic>
        <p:nvPicPr>
          <p:cNvPr id="10" name="Picture 2" descr="Image result for ncsc&quot;">
            <a:extLst>
              <a:ext uri="{FF2B5EF4-FFF2-40B4-BE49-F238E27FC236}">
                <a16:creationId xmlns:a16="http://schemas.microsoft.com/office/drawing/2014/main" id="{817C23E6-526B-C944-BCB8-7D9E2959A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57" y="6549207"/>
            <a:ext cx="909405" cy="29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welsh government&quot;">
            <a:extLst>
              <a:ext uri="{FF2B5EF4-FFF2-40B4-BE49-F238E27FC236}">
                <a16:creationId xmlns:a16="http://schemas.microsoft.com/office/drawing/2014/main" id="{961EFBB0-579B-2941-8E53-F9AB71313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591" y="6526602"/>
            <a:ext cx="985509" cy="33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Image result for uk government&quot;">
            <a:extLst>
              <a:ext uri="{FF2B5EF4-FFF2-40B4-BE49-F238E27FC236}">
                <a16:creationId xmlns:a16="http://schemas.microsoft.com/office/drawing/2014/main" id="{BE3D3A86-B7EB-4244-A463-1528C90A5E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5" b="18352"/>
          <a:stretch/>
        </p:blipFill>
        <p:spPr bwMode="auto">
          <a:xfrm>
            <a:off x="3584328" y="6555893"/>
            <a:ext cx="837906" cy="26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Image result for global epic&quot;">
            <a:extLst>
              <a:ext uri="{FF2B5EF4-FFF2-40B4-BE49-F238E27FC236}">
                <a16:creationId xmlns:a16="http://schemas.microsoft.com/office/drawing/2014/main" id="{F9269045-B715-CC44-8050-D69201776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28" y="6549207"/>
            <a:ext cx="985509" cy="26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1252214-0C4F-0A40-8489-6F94E1FEDDEE}"/>
              </a:ext>
            </a:extLst>
          </p:cNvPr>
          <p:cNvGrpSpPr/>
          <p:nvPr/>
        </p:nvGrpSpPr>
        <p:grpSpPr>
          <a:xfrm>
            <a:off x="8004302" y="6526602"/>
            <a:ext cx="998990" cy="301633"/>
            <a:chOff x="4037006" y="3252414"/>
            <a:chExt cx="4334695" cy="1308809"/>
          </a:xfrm>
        </p:grpSpPr>
        <p:pic>
          <p:nvPicPr>
            <p:cNvPr id="16" name="Picture 12" descr="Image result for uk armed forces covenant&quot;">
              <a:extLst>
                <a:ext uri="{FF2B5EF4-FFF2-40B4-BE49-F238E27FC236}">
                  <a16:creationId xmlns:a16="http://schemas.microsoft.com/office/drawing/2014/main" id="{45448564-7B1F-2946-A9E2-DA4F5F7656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332"/>
            <a:stretch/>
          </p:blipFill>
          <p:spPr bwMode="auto">
            <a:xfrm>
              <a:off x="4037006" y="3252414"/>
              <a:ext cx="1208845" cy="1308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2" descr="Image result for uk armed forces covenant&quot;">
              <a:extLst>
                <a:ext uri="{FF2B5EF4-FFF2-40B4-BE49-F238E27FC236}">
                  <a16:creationId xmlns:a16="http://schemas.microsoft.com/office/drawing/2014/main" id="{36761AEB-2D23-824C-A8A0-AB2A78C383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293"/>
            <a:stretch/>
          </p:blipFill>
          <p:spPr bwMode="auto">
            <a:xfrm>
              <a:off x="5330419" y="3307503"/>
              <a:ext cx="3041282" cy="1221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6DDF789-A6CB-F34C-9690-11804A3D0A2D}"/>
              </a:ext>
            </a:extLst>
          </p:cNvPr>
          <p:cNvSpPr txBox="1"/>
          <p:nvPr/>
        </p:nvSpPr>
        <p:spPr>
          <a:xfrm>
            <a:off x="6535630" y="6554505"/>
            <a:ext cx="14686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Proud Supporters of</a:t>
            </a:r>
          </a:p>
        </p:txBody>
      </p:sp>
      <p:pic>
        <p:nvPicPr>
          <p:cNvPr id="19" name="Picture 18" descr="Screen Shot 2019-11-25 at 23.24.53.png">
            <a:extLst>
              <a:ext uri="{FF2B5EF4-FFF2-40B4-BE49-F238E27FC236}">
                <a16:creationId xmlns:a16="http://schemas.microsoft.com/office/drawing/2014/main" id="{3DD3B065-4ECE-8646-8C70-E153D0FDE7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3"/>
          <a:stretch/>
        </p:blipFill>
        <p:spPr>
          <a:xfrm>
            <a:off x="292230" y="824565"/>
            <a:ext cx="8559539" cy="52088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F4EA1A-F53D-5E48-A7E2-59712046EE71}"/>
              </a:ext>
            </a:extLst>
          </p:cNvPr>
          <p:cNvSpPr txBox="1"/>
          <p:nvPr/>
        </p:nvSpPr>
        <p:spPr>
          <a:xfrm>
            <a:off x="3552798" y="3067153"/>
            <a:ext cx="27587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QJJVY-OTRTR-GPERM-PQSNC-DTUEO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684D2FD-4CFF-DE4A-9251-3201EC1CBB9C}"/>
              </a:ext>
            </a:extLst>
          </p:cNvPr>
          <p:cNvGrpSpPr/>
          <p:nvPr/>
        </p:nvGrpSpPr>
        <p:grpSpPr>
          <a:xfrm>
            <a:off x="4571875" y="3138010"/>
            <a:ext cx="4103273" cy="369332"/>
            <a:chOff x="992405" y="889232"/>
            <a:chExt cx="4103273" cy="369332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87D8FF3-3815-804C-AFE5-BC58E3837956}"/>
                </a:ext>
              </a:extLst>
            </p:cNvPr>
            <p:cNvCxnSpPr>
              <a:cxnSpLocks/>
              <a:stCxn id="22" idx="1"/>
            </p:cNvCxnSpPr>
            <p:nvPr/>
          </p:nvCxnSpPr>
          <p:spPr>
            <a:xfrm flipH="1" flipV="1">
              <a:off x="992405" y="1038940"/>
              <a:ext cx="1053720" cy="34958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606D433-F672-744A-A224-0B9115914E12}"/>
                </a:ext>
              </a:extLst>
            </p:cNvPr>
            <p:cNvSpPr txBox="1"/>
            <p:nvPr/>
          </p:nvSpPr>
          <p:spPr>
            <a:xfrm>
              <a:off x="2046125" y="889232"/>
              <a:ext cx="30495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C00000"/>
                  </a:solidFill>
                </a:rPr>
                <a:t>Paste the decrypted code here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862E8BC-1536-4244-A3D0-B71752BC3CBF}"/>
              </a:ext>
            </a:extLst>
          </p:cNvPr>
          <p:cNvGrpSpPr/>
          <p:nvPr/>
        </p:nvGrpSpPr>
        <p:grpSpPr>
          <a:xfrm>
            <a:off x="4035972" y="3575405"/>
            <a:ext cx="2501482" cy="659330"/>
            <a:chOff x="954717" y="1025687"/>
            <a:chExt cx="2501482" cy="659330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15358EE2-CF70-7446-993B-DAF0D99BECFD}"/>
                </a:ext>
              </a:extLst>
            </p:cNvPr>
            <p:cNvCxnSpPr>
              <a:cxnSpLocks/>
              <a:stCxn id="25" idx="1"/>
            </p:cNvCxnSpPr>
            <p:nvPr/>
          </p:nvCxnSpPr>
          <p:spPr>
            <a:xfrm flipH="1" flipV="1">
              <a:off x="954717" y="1025687"/>
              <a:ext cx="1146624" cy="474664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C51ADCB-AC21-7341-BB4D-16D56408809E}"/>
                </a:ext>
              </a:extLst>
            </p:cNvPr>
            <p:cNvSpPr txBox="1"/>
            <p:nvPr/>
          </p:nvSpPr>
          <p:spPr>
            <a:xfrm>
              <a:off x="2101341" y="1315685"/>
              <a:ext cx="1354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C00000"/>
                  </a:solidFill>
                </a:rPr>
                <a:t>Click Sign up</a:t>
              </a:r>
            </a:p>
          </p:txBody>
        </p:sp>
      </p:grpSp>
      <p:pic>
        <p:nvPicPr>
          <p:cNvPr id="26" name="Picture 2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35AF91AD-BA85-7D40-8667-19B9B4B630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666" y="98278"/>
            <a:ext cx="1043291" cy="52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92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1-25 at 23.55.3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2"/>
          <a:stretch/>
        </p:blipFill>
        <p:spPr>
          <a:xfrm>
            <a:off x="292231" y="820815"/>
            <a:ext cx="8559538" cy="521637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5173D70-493A-2847-8420-93B43CC7DDFD}"/>
              </a:ext>
            </a:extLst>
          </p:cNvPr>
          <p:cNvSpPr/>
          <p:nvPr/>
        </p:nvSpPr>
        <p:spPr>
          <a:xfrm>
            <a:off x="-7996" y="-21313"/>
            <a:ext cx="9159743" cy="7696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C87A23-1C4E-D345-897A-25E629B82E51}"/>
              </a:ext>
            </a:extLst>
          </p:cNvPr>
          <p:cNvSpPr txBox="1"/>
          <p:nvPr/>
        </p:nvSpPr>
        <p:spPr>
          <a:xfrm>
            <a:off x="5921007" y="168536"/>
            <a:ext cx="3100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Finally… Let’s join the party!</a:t>
            </a:r>
            <a:endParaRPr lang="en-GB" sz="1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C9CE29-DDBB-864F-9A6E-2BAE8C5FC208}"/>
              </a:ext>
            </a:extLst>
          </p:cNvPr>
          <p:cNvSpPr/>
          <p:nvPr/>
        </p:nvSpPr>
        <p:spPr>
          <a:xfrm>
            <a:off x="-7749" y="711443"/>
            <a:ext cx="9159744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091051-2A6C-1247-A368-D7179044876B}"/>
              </a:ext>
            </a:extLst>
          </p:cNvPr>
          <p:cNvSpPr/>
          <p:nvPr/>
        </p:nvSpPr>
        <p:spPr>
          <a:xfrm>
            <a:off x="-7994" y="6453500"/>
            <a:ext cx="9159990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F614BB-C98B-B44E-9A83-9D78A36BCF52}"/>
              </a:ext>
            </a:extLst>
          </p:cNvPr>
          <p:cNvSpPr txBox="1"/>
          <p:nvPr/>
        </p:nvSpPr>
        <p:spPr>
          <a:xfrm>
            <a:off x="74883" y="6555893"/>
            <a:ext cx="10454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Supported by</a:t>
            </a:r>
          </a:p>
        </p:txBody>
      </p:sp>
      <p:pic>
        <p:nvPicPr>
          <p:cNvPr id="10" name="Picture 2" descr="Image result for ncsc&quot;">
            <a:extLst>
              <a:ext uri="{FF2B5EF4-FFF2-40B4-BE49-F238E27FC236}">
                <a16:creationId xmlns:a16="http://schemas.microsoft.com/office/drawing/2014/main" id="{817C23E6-526B-C944-BCB8-7D9E2959A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57" y="6549207"/>
            <a:ext cx="909405" cy="29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welsh government&quot;">
            <a:extLst>
              <a:ext uri="{FF2B5EF4-FFF2-40B4-BE49-F238E27FC236}">
                <a16:creationId xmlns:a16="http://schemas.microsoft.com/office/drawing/2014/main" id="{961EFBB0-579B-2941-8E53-F9AB71313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591" y="6526602"/>
            <a:ext cx="985509" cy="33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Image result for uk government&quot;">
            <a:extLst>
              <a:ext uri="{FF2B5EF4-FFF2-40B4-BE49-F238E27FC236}">
                <a16:creationId xmlns:a16="http://schemas.microsoft.com/office/drawing/2014/main" id="{BE3D3A86-B7EB-4244-A463-1528C90A5E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5" b="18352"/>
          <a:stretch/>
        </p:blipFill>
        <p:spPr bwMode="auto">
          <a:xfrm>
            <a:off x="3584328" y="6555893"/>
            <a:ext cx="837906" cy="26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Image result for global epic&quot;">
            <a:extLst>
              <a:ext uri="{FF2B5EF4-FFF2-40B4-BE49-F238E27FC236}">
                <a16:creationId xmlns:a16="http://schemas.microsoft.com/office/drawing/2014/main" id="{F9269045-B715-CC44-8050-D69201776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28" y="6549207"/>
            <a:ext cx="985509" cy="26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1252214-0C4F-0A40-8489-6F94E1FEDDEE}"/>
              </a:ext>
            </a:extLst>
          </p:cNvPr>
          <p:cNvGrpSpPr/>
          <p:nvPr/>
        </p:nvGrpSpPr>
        <p:grpSpPr>
          <a:xfrm>
            <a:off x="8004302" y="6526602"/>
            <a:ext cx="998990" cy="301633"/>
            <a:chOff x="4037006" y="3252414"/>
            <a:chExt cx="4334695" cy="1308809"/>
          </a:xfrm>
        </p:grpSpPr>
        <p:pic>
          <p:nvPicPr>
            <p:cNvPr id="16" name="Picture 12" descr="Image result for uk armed forces covenant&quot;">
              <a:extLst>
                <a:ext uri="{FF2B5EF4-FFF2-40B4-BE49-F238E27FC236}">
                  <a16:creationId xmlns:a16="http://schemas.microsoft.com/office/drawing/2014/main" id="{45448564-7B1F-2946-A9E2-DA4F5F7656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332"/>
            <a:stretch/>
          </p:blipFill>
          <p:spPr bwMode="auto">
            <a:xfrm>
              <a:off x="4037006" y="3252414"/>
              <a:ext cx="1208845" cy="1308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2" descr="Image result for uk armed forces covenant&quot;">
              <a:extLst>
                <a:ext uri="{FF2B5EF4-FFF2-40B4-BE49-F238E27FC236}">
                  <a16:creationId xmlns:a16="http://schemas.microsoft.com/office/drawing/2014/main" id="{36761AEB-2D23-824C-A8A0-AB2A78C383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293"/>
            <a:stretch/>
          </p:blipFill>
          <p:spPr bwMode="auto">
            <a:xfrm>
              <a:off x="5330419" y="3307503"/>
              <a:ext cx="3041282" cy="1221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6DDF789-A6CB-F34C-9690-11804A3D0A2D}"/>
              </a:ext>
            </a:extLst>
          </p:cNvPr>
          <p:cNvSpPr txBox="1"/>
          <p:nvPr/>
        </p:nvSpPr>
        <p:spPr>
          <a:xfrm>
            <a:off x="6535630" y="6554505"/>
            <a:ext cx="14686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Proud Supporters of</a:t>
            </a:r>
          </a:p>
        </p:txBody>
      </p:sp>
      <p:pic>
        <p:nvPicPr>
          <p:cNvPr id="19" name="Picture 1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119C163A-798B-CC4E-A36B-8D41EAA883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666" y="98278"/>
            <a:ext cx="1043291" cy="52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3833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173D70-493A-2847-8420-93B43CC7DDFD}"/>
              </a:ext>
            </a:extLst>
          </p:cNvPr>
          <p:cNvSpPr/>
          <p:nvPr/>
        </p:nvSpPr>
        <p:spPr>
          <a:xfrm>
            <a:off x="-7996" y="-21313"/>
            <a:ext cx="9159743" cy="7696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C87A23-1C4E-D345-897A-25E629B82E51}"/>
              </a:ext>
            </a:extLst>
          </p:cNvPr>
          <p:cNvSpPr txBox="1"/>
          <p:nvPr/>
        </p:nvSpPr>
        <p:spPr>
          <a:xfrm>
            <a:off x="3567158" y="168536"/>
            <a:ext cx="5454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One tip for the future (save yourself some googling)</a:t>
            </a:r>
            <a:endParaRPr lang="en-GB" sz="1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C9CE29-DDBB-864F-9A6E-2BAE8C5FC208}"/>
              </a:ext>
            </a:extLst>
          </p:cNvPr>
          <p:cNvSpPr/>
          <p:nvPr/>
        </p:nvSpPr>
        <p:spPr>
          <a:xfrm>
            <a:off x="-7749" y="711443"/>
            <a:ext cx="9159744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091051-2A6C-1247-A368-D7179044876B}"/>
              </a:ext>
            </a:extLst>
          </p:cNvPr>
          <p:cNvSpPr/>
          <p:nvPr/>
        </p:nvSpPr>
        <p:spPr>
          <a:xfrm>
            <a:off x="-7994" y="6453500"/>
            <a:ext cx="9159990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F614BB-C98B-B44E-9A83-9D78A36BCF52}"/>
              </a:ext>
            </a:extLst>
          </p:cNvPr>
          <p:cNvSpPr txBox="1"/>
          <p:nvPr/>
        </p:nvSpPr>
        <p:spPr>
          <a:xfrm>
            <a:off x="74883" y="6555893"/>
            <a:ext cx="10454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Supported by</a:t>
            </a:r>
          </a:p>
        </p:txBody>
      </p:sp>
      <p:pic>
        <p:nvPicPr>
          <p:cNvPr id="10" name="Picture 2" descr="Image result for ncsc&quot;">
            <a:extLst>
              <a:ext uri="{FF2B5EF4-FFF2-40B4-BE49-F238E27FC236}">
                <a16:creationId xmlns:a16="http://schemas.microsoft.com/office/drawing/2014/main" id="{817C23E6-526B-C944-BCB8-7D9E2959A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57" y="6549207"/>
            <a:ext cx="909405" cy="29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welsh government&quot;">
            <a:extLst>
              <a:ext uri="{FF2B5EF4-FFF2-40B4-BE49-F238E27FC236}">
                <a16:creationId xmlns:a16="http://schemas.microsoft.com/office/drawing/2014/main" id="{961EFBB0-579B-2941-8E53-F9AB71313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591" y="6526602"/>
            <a:ext cx="985509" cy="33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Image result for uk government&quot;">
            <a:extLst>
              <a:ext uri="{FF2B5EF4-FFF2-40B4-BE49-F238E27FC236}">
                <a16:creationId xmlns:a16="http://schemas.microsoft.com/office/drawing/2014/main" id="{BE3D3A86-B7EB-4244-A463-1528C90A5E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5" b="18352"/>
          <a:stretch/>
        </p:blipFill>
        <p:spPr bwMode="auto">
          <a:xfrm>
            <a:off x="3584328" y="6555893"/>
            <a:ext cx="837906" cy="26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Image result for global epic&quot;">
            <a:extLst>
              <a:ext uri="{FF2B5EF4-FFF2-40B4-BE49-F238E27FC236}">
                <a16:creationId xmlns:a16="http://schemas.microsoft.com/office/drawing/2014/main" id="{F9269045-B715-CC44-8050-D69201776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28" y="6549207"/>
            <a:ext cx="985509" cy="26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1252214-0C4F-0A40-8489-6F94E1FEDDEE}"/>
              </a:ext>
            </a:extLst>
          </p:cNvPr>
          <p:cNvGrpSpPr/>
          <p:nvPr/>
        </p:nvGrpSpPr>
        <p:grpSpPr>
          <a:xfrm>
            <a:off x="8004302" y="6526602"/>
            <a:ext cx="998990" cy="301633"/>
            <a:chOff x="4037006" y="3252414"/>
            <a:chExt cx="4334695" cy="1308809"/>
          </a:xfrm>
        </p:grpSpPr>
        <p:pic>
          <p:nvPicPr>
            <p:cNvPr id="16" name="Picture 12" descr="Image result for uk armed forces covenant&quot;">
              <a:extLst>
                <a:ext uri="{FF2B5EF4-FFF2-40B4-BE49-F238E27FC236}">
                  <a16:creationId xmlns:a16="http://schemas.microsoft.com/office/drawing/2014/main" id="{45448564-7B1F-2946-A9E2-DA4F5F7656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332"/>
            <a:stretch/>
          </p:blipFill>
          <p:spPr bwMode="auto">
            <a:xfrm>
              <a:off x="4037006" y="3252414"/>
              <a:ext cx="1208845" cy="1308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2" descr="Image result for uk armed forces covenant&quot;">
              <a:extLst>
                <a:ext uri="{FF2B5EF4-FFF2-40B4-BE49-F238E27FC236}">
                  <a16:creationId xmlns:a16="http://schemas.microsoft.com/office/drawing/2014/main" id="{36761AEB-2D23-824C-A8A0-AB2A78C383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293"/>
            <a:stretch/>
          </p:blipFill>
          <p:spPr bwMode="auto">
            <a:xfrm>
              <a:off x="5330419" y="3307503"/>
              <a:ext cx="3041282" cy="1221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6DDF789-A6CB-F34C-9690-11804A3D0A2D}"/>
              </a:ext>
            </a:extLst>
          </p:cNvPr>
          <p:cNvSpPr txBox="1"/>
          <p:nvPr/>
        </p:nvSpPr>
        <p:spPr>
          <a:xfrm>
            <a:off x="6535630" y="6554505"/>
            <a:ext cx="14686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Proud Supporters of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D44361-9042-7546-89EB-F1B3AB6EDD7E}"/>
              </a:ext>
            </a:extLst>
          </p:cNvPr>
          <p:cNvSpPr txBox="1"/>
          <p:nvPr/>
        </p:nvSpPr>
        <p:spPr>
          <a:xfrm>
            <a:off x="2794897" y="901292"/>
            <a:ext cx="3254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gchq.github.io</a:t>
            </a:r>
            <a:r>
              <a:rPr lang="en-GB" dirty="0"/>
              <a:t>/</a:t>
            </a:r>
            <a:r>
              <a:rPr lang="en-GB" dirty="0" err="1"/>
              <a:t>cyberchef</a:t>
            </a:r>
            <a:endParaRPr lang="en-GB" dirty="0"/>
          </a:p>
        </p:txBody>
      </p:sp>
      <p:pic>
        <p:nvPicPr>
          <p:cNvPr id="22" name="Picture 21" descr="A screenshot of a cell phone&#10;&#10;Description automatically generated">
            <a:extLst>
              <a:ext uri="{FF2B5EF4-FFF2-40B4-BE49-F238E27FC236}">
                <a16:creationId xmlns:a16="http://schemas.microsoft.com/office/drawing/2014/main" id="{FFBE0416-E426-3D42-862A-C1F35F28ED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494" y="1298007"/>
            <a:ext cx="5959987" cy="4702296"/>
          </a:xfrm>
          <a:prstGeom prst="rect">
            <a:avLst/>
          </a:prstGeom>
        </p:spPr>
      </p:pic>
      <p:pic>
        <p:nvPicPr>
          <p:cNvPr id="20" name="Picture 19" descr="A screenshot of a cell phone&#10;&#10;Description automatically generated">
            <a:extLst>
              <a:ext uri="{FF2B5EF4-FFF2-40B4-BE49-F238E27FC236}">
                <a16:creationId xmlns:a16="http://schemas.microsoft.com/office/drawing/2014/main" id="{805FA133-F6B3-E847-9FA8-1C6723E432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3779" y="1642242"/>
            <a:ext cx="5801503" cy="4600756"/>
          </a:xfrm>
          <a:prstGeom prst="rect">
            <a:avLst/>
          </a:prstGeom>
        </p:spPr>
      </p:pic>
      <p:pic>
        <p:nvPicPr>
          <p:cNvPr id="21" name="Picture 20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6161C92F-334A-6B46-BEC4-ADAE12447F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666" y="98278"/>
            <a:ext cx="1043291" cy="52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5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1-25 at 23.24.2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9"/>
          <a:stretch/>
        </p:blipFill>
        <p:spPr>
          <a:xfrm>
            <a:off x="292231" y="820326"/>
            <a:ext cx="8559538" cy="5238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ABAA6A5-1FEE-8D41-BF0F-F5CDEE2DEA9C}"/>
              </a:ext>
            </a:extLst>
          </p:cNvPr>
          <p:cNvSpPr/>
          <p:nvPr/>
        </p:nvSpPr>
        <p:spPr>
          <a:xfrm>
            <a:off x="-7996" y="-21313"/>
            <a:ext cx="9159743" cy="7696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7621D0-EC5F-A941-9FB6-5A99B76D1930}"/>
              </a:ext>
            </a:extLst>
          </p:cNvPr>
          <p:cNvSpPr txBox="1"/>
          <p:nvPr/>
        </p:nvSpPr>
        <p:spPr>
          <a:xfrm>
            <a:off x="6719303" y="168536"/>
            <a:ext cx="2302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Find the challenge…</a:t>
            </a:r>
            <a:endParaRPr lang="en-GB" sz="1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B28DD7-799E-3345-A70E-50D2322ED26B}"/>
              </a:ext>
            </a:extLst>
          </p:cNvPr>
          <p:cNvSpPr/>
          <p:nvPr/>
        </p:nvSpPr>
        <p:spPr>
          <a:xfrm>
            <a:off x="-7749" y="711443"/>
            <a:ext cx="9159744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3519B7-F74A-504E-ABD7-84F9059CEB94}"/>
              </a:ext>
            </a:extLst>
          </p:cNvPr>
          <p:cNvSpPr/>
          <p:nvPr/>
        </p:nvSpPr>
        <p:spPr>
          <a:xfrm>
            <a:off x="-7994" y="6453500"/>
            <a:ext cx="9159990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FF0ACC-6D76-D646-9022-06A19899F525}"/>
              </a:ext>
            </a:extLst>
          </p:cNvPr>
          <p:cNvSpPr txBox="1"/>
          <p:nvPr/>
        </p:nvSpPr>
        <p:spPr>
          <a:xfrm>
            <a:off x="74883" y="6555893"/>
            <a:ext cx="10454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Supported by</a:t>
            </a:r>
          </a:p>
        </p:txBody>
      </p:sp>
      <p:pic>
        <p:nvPicPr>
          <p:cNvPr id="10" name="Picture 2" descr="Image result for ncsc&quot;">
            <a:extLst>
              <a:ext uri="{FF2B5EF4-FFF2-40B4-BE49-F238E27FC236}">
                <a16:creationId xmlns:a16="http://schemas.microsoft.com/office/drawing/2014/main" id="{079DBEB8-32A5-6642-A725-7B630CB6E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57" y="6549207"/>
            <a:ext cx="909405" cy="29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welsh government&quot;">
            <a:extLst>
              <a:ext uri="{FF2B5EF4-FFF2-40B4-BE49-F238E27FC236}">
                <a16:creationId xmlns:a16="http://schemas.microsoft.com/office/drawing/2014/main" id="{A20E78BD-C6FF-1541-973D-242A4432B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591" y="6526602"/>
            <a:ext cx="985509" cy="33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Image result for uk government&quot;">
            <a:extLst>
              <a:ext uri="{FF2B5EF4-FFF2-40B4-BE49-F238E27FC236}">
                <a16:creationId xmlns:a16="http://schemas.microsoft.com/office/drawing/2014/main" id="{02F1957E-DE62-E64F-8E86-D8C116CE0F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5" b="18352"/>
          <a:stretch/>
        </p:blipFill>
        <p:spPr bwMode="auto">
          <a:xfrm>
            <a:off x="3584328" y="6555893"/>
            <a:ext cx="837906" cy="26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Image result for global epic&quot;">
            <a:extLst>
              <a:ext uri="{FF2B5EF4-FFF2-40B4-BE49-F238E27FC236}">
                <a16:creationId xmlns:a16="http://schemas.microsoft.com/office/drawing/2014/main" id="{A6BECFFA-CD7D-5D4F-94B4-42BB6A706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28" y="6549207"/>
            <a:ext cx="985509" cy="26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BCAA20D-A4DC-364F-A9D7-E32F461F33C4}"/>
              </a:ext>
            </a:extLst>
          </p:cNvPr>
          <p:cNvGrpSpPr/>
          <p:nvPr/>
        </p:nvGrpSpPr>
        <p:grpSpPr>
          <a:xfrm>
            <a:off x="8004302" y="6526602"/>
            <a:ext cx="998990" cy="301633"/>
            <a:chOff x="4037006" y="3252414"/>
            <a:chExt cx="4334695" cy="1308809"/>
          </a:xfrm>
        </p:grpSpPr>
        <p:pic>
          <p:nvPicPr>
            <p:cNvPr id="16" name="Picture 12" descr="Image result for uk armed forces covenant&quot;">
              <a:extLst>
                <a:ext uri="{FF2B5EF4-FFF2-40B4-BE49-F238E27FC236}">
                  <a16:creationId xmlns:a16="http://schemas.microsoft.com/office/drawing/2014/main" id="{0F8504A5-6F92-C848-BAD3-861930013FA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332"/>
            <a:stretch/>
          </p:blipFill>
          <p:spPr bwMode="auto">
            <a:xfrm>
              <a:off x="4037006" y="3252414"/>
              <a:ext cx="1208845" cy="1308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2" descr="Image result for uk armed forces covenant&quot;">
              <a:extLst>
                <a:ext uri="{FF2B5EF4-FFF2-40B4-BE49-F238E27FC236}">
                  <a16:creationId xmlns:a16="http://schemas.microsoft.com/office/drawing/2014/main" id="{8A5E7E28-A724-0A4F-B923-CE20754740F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293"/>
            <a:stretch/>
          </p:blipFill>
          <p:spPr bwMode="auto">
            <a:xfrm>
              <a:off x="5330419" y="3307503"/>
              <a:ext cx="3041282" cy="1221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A55821E-E6B2-8B49-9FA4-722492D68816}"/>
              </a:ext>
            </a:extLst>
          </p:cNvPr>
          <p:cNvSpPr txBox="1"/>
          <p:nvPr/>
        </p:nvSpPr>
        <p:spPr>
          <a:xfrm>
            <a:off x="6535630" y="6554505"/>
            <a:ext cx="14686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Proud Supporters of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690B880-94BD-454C-A2DA-8B49EA531CB2}"/>
              </a:ext>
            </a:extLst>
          </p:cNvPr>
          <p:cNvGrpSpPr/>
          <p:nvPr/>
        </p:nvGrpSpPr>
        <p:grpSpPr>
          <a:xfrm>
            <a:off x="6535630" y="1291472"/>
            <a:ext cx="2213464" cy="808671"/>
            <a:chOff x="6535630" y="1291472"/>
            <a:chExt cx="2213464" cy="80867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DE457AC-79AF-1042-A766-D2BFF1213C97}"/>
                </a:ext>
              </a:extLst>
            </p:cNvPr>
            <p:cNvSpPr/>
            <p:nvPr/>
          </p:nvSpPr>
          <p:spPr>
            <a:xfrm>
              <a:off x="6535630" y="1291472"/>
              <a:ext cx="713582" cy="245097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7095820-0C56-0440-8193-F4BB9A43F684}"/>
                </a:ext>
              </a:extLst>
            </p:cNvPr>
            <p:cNvCxnSpPr>
              <a:cxnSpLocks/>
              <a:endCxn id="19" idx="2"/>
            </p:cNvCxnSpPr>
            <p:nvPr/>
          </p:nvCxnSpPr>
          <p:spPr>
            <a:xfrm flipH="1" flipV="1">
              <a:off x="6892421" y="1536569"/>
              <a:ext cx="1264992" cy="388484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DC06940-4636-FE47-BEF8-CBBED8A0AFFA}"/>
                </a:ext>
              </a:extLst>
            </p:cNvPr>
            <p:cNvSpPr txBox="1"/>
            <p:nvPr/>
          </p:nvSpPr>
          <p:spPr>
            <a:xfrm>
              <a:off x="8133220" y="1730811"/>
              <a:ext cx="6158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C00000"/>
                  </a:solidFill>
                </a:rPr>
                <a:t>Click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D2212F2-4FFD-254D-ADC0-4181B0F24C73}"/>
              </a:ext>
            </a:extLst>
          </p:cNvPr>
          <p:cNvGrpSpPr/>
          <p:nvPr/>
        </p:nvGrpSpPr>
        <p:grpSpPr>
          <a:xfrm>
            <a:off x="4717478" y="2429433"/>
            <a:ext cx="3716659" cy="646331"/>
            <a:chOff x="4717478" y="2429433"/>
            <a:chExt cx="3716659" cy="64633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781CEDA-3F1A-844A-80BE-625AB4A38F8F}"/>
                </a:ext>
              </a:extLst>
            </p:cNvPr>
            <p:cNvSpPr/>
            <p:nvPr/>
          </p:nvSpPr>
          <p:spPr>
            <a:xfrm>
              <a:off x="6719303" y="2494569"/>
              <a:ext cx="1714834" cy="516060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FD41C126-446E-7F44-9A2C-747828CB8365}"/>
                </a:ext>
              </a:extLst>
            </p:cNvPr>
            <p:cNvCxnSpPr>
              <a:cxnSpLocks/>
            </p:cNvCxnSpPr>
            <p:nvPr/>
          </p:nvCxnSpPr>
          <p:spPr>
            <a:xfrm>
              <a:off x="6005721" y="2755232"/>
              <a:ext cx="713582" cy="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B53B0B5-EAEA-5645-B577-33A4C43BF190}"/>
                </a:ext>
              </a:extLst>
            </p:cNvPr>
            <p:cNvSpPr txBox="1"/>
            <p:nvPr/>
          </p:nvSpPr>
          <p:spPr>
            <a:xfrm>
              <a:off x="4717478" y="2429433"/>
              <a:ext cx="14013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C00000"/>
                  </a:solidFill>
                </a:rPr>
                <a:t>Scroll down </a:t>
              </a:r>
            </a:p>
            <a:p>
              <a:pPr algn="ctr"/>
              <a:r>
                <a:rPr lang="en-GB" dirty="0">
                  <a:solidFill>
                    <a:srgbClr val="C00000"/>
                  </a:solidFill>
                </a:rPr>
                <a:t>and click join</a:t>
              </a:r>
            </a:p>
          </p:txBody>
        </p:sp>
      </p:grpSp>
      <p:pic>
        <p:nvPicPr>
          <p:cNvPr id="28" name="Picture 2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FC618191-DADF-CE44-A2E1-0F90E95E31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666" y="98278"/>
            <a:ext cx="1043291" cy="52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9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1-25 at 23.24.5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3"/>
          <a:stretch/>
        </p:blipFill>
        <p:spPr>
          <a:xfrm>
            <a:off x="292230" y="824565"/>
            <a:ext cx="8559539" cy="520887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15A98F8-F809-CF49-AAF6-A04D4055FF04}"/>
              </a:ext>
            </a:extLst>
          </p:cNvPr>
          <p:cNvSpPr/>
          <p:nvPr/>
        </p:nvSpPr>
        <p:spPr>
          <a:xfrm>
            <a:off x="-7996" y="-21313"/>
            <a:ext cx="9159743" cy="7696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0A7E28-8E98-D142-8546-7ACB3BE820E5}"/>
              </a:ext>
            </a:extLst>
          </p:cNvPr>
          <p:cNvSpPr txBox="1"/>
          <p:nvPr/>
        </p:nvSpPr>
        <p:spPr>
          <a:xfrm>
            <a:off x="6735333" y="168536"/>
            <a:ext cx="2286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…and so it begins…</a:t>
            </a:r>
            <a:endParaRPr lang="en-GB" sz="1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DE5B41-18DA-3242-822A-7DF5B7E94B2F}"/>
              </a:ext>
            </a:extLst>
          </p:cNvPr>
          <p:cNvSpPr/>
          <p:nvPr/>
        </p:nvSpPr>
        <p:spPr>
          <a:xfrm>
            <a:off x="-7749" y="711443"/>
            <a:ext cx="9159744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73C559-68BA-0A44-B157-6DCDC07592F2}"/>
              </a:ext>
            </a:extLst>
          </p:cNvPr>
          <p:cNvSpPr/>
          <p:nvPr/>
        </p:nvSpPr>
        <p:spPr>
          <a:xfrm>
            <a:off x="-7994" y="6453500"/>
            <a:ext cx="9159990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E96521-CD6D-AA4A-92FC-FCA3951CFE2E}"/>
              </a:ext>
            </a:extLst>
          </p:cNvPr>
          <p:cNvSpPr txBox="1"/>
          <p:nvPr/>
        </p:nvSpPr>
        <p:spPr>
          <a:xfrm>
            <a:off x="74883" y="6555893"/>
            <a:ext cx="10454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Supported by</a:t>
            </a:r>
          </a:p>
        </p:txBody>
      </p:sp>
      <p:pic>
        <p:nvPicPr>
          <p:cNvPr id="10" name="Picture 2" descr="Image result for ncsc&quot;">
            <a:extLst>
              <a:ext uri="{FF2B5EF4-FFF2-40B4-BE49-F238E27FC236}">
                <a16:creationId xmlns:a16="http://schemas.microsoft.com/office/drawing/2014/main" id="{0B397356-A25C-6644-A367-FE234E05E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57" y="6549207"/>
            <a:ext cx="909405" cy="29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welsh government&quot;">
            <a:extLst>
              <a:ext uri="{FF2B5EF4-FFF2-40B4-BE49-F238E27FC236}">
                <a16:creationId xmlns:a16="http://schemas.microsoft.com/office/drawing/2014/main" id="{99691A96-59E2-9245-9972-80C79170E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591" y="6526602"/>
            <a:ext cx="985509" cy="33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Image result for uk government&quot;">
            <a:extLst>
              <a:ext uri="{FF2B5EF4-FFF2-40B4-BE49-F238E27FC236}">
                <a16:creationId xmlns:a16="http://schemas.microsoft.com/office/drawing/2014/main" id="{87D85503-01A7-F644-AB0A-19FC18023E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5" b="18352"/>
          <a:stretch/>
        </p:blipFill>
        <p:spPr bwMode="auto">
          <a:xfrm>
            <a:off x="3584328" y="6555893"/>
            <a:ext cx="837906" cy="26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Image result for global epic&quot;">
            <a:extLst>
              <a:ext uri="{FF2B5EF4-FFF2-40B4-BE49-F238E27FC236}">
                <a16:creationId xmlns:a16="http://schemas.microsoft.com/office/drawing/2014/main" id="{A8577616-A136-544E-A966-3392F790B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28" y="6549207"/>
            <a:ext cx="985509" cy="26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0128311-1313-7A41-83B9-5382410ED881}"/>
              </a:ext>
            </a:extLst>
          </p:cNvPr>
          <p:cNvGrpSpPr/>
          <p:nvPr/>
        </p:nvGrpSpPr>
        <p:grpSpPr>
          <a:xfrm>
            <a:off x="8004302" y="6526602"/>
            <a:ext cx="998990" cy="301633"/>
            <a:chOff x="4037006" y="3252414"/>
            <a:chExt cx="4334695" cy="1308809"/>
          </a:xfrm>
        </p:grpSpPr>
        <p:pic>
          <p:nvPicPr>
            <p:cNvPr id="16" name="Picture 12" descr="Image result for uk armed forces covenant&quot;">
              <a:extLst>
                <a:ext uri="{FF2B5EF4-FFF2-40B4-BE49-F238E27FC236}">
                  <a16:creationId xmlns:a16="http://schemas.microsoft.com/office/drawing/2014/main" id="{6AAB5CF1-A306-EC46-A0DE-F33A1B84F1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332"/>
            <a:stretch/>
          </p:blipFill>
          <p:spPr bwMode="auto">
            <a:xfrm>
              <a:off x="4037006" y="3252414"/>
              <a:ext cx="1208845" cy="1308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2" descr="Image result for uk armed forces covenant&quot;">
              <a:extLst>
                <a:ext uri="{FF2B5EF4-FFF2-40B4-BE49-F238E27FC236}">
                  <a16:creationId xmlns:a16="http://schemas.microsoft.com/office/drawing/2014/main" id="{048110AD-31BD-CB43-AC66-8D59F56FE4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293"/>
            <a:stretch/>
          </p:blipFill>
          <p:spPr bwMode="auto">
            <a:xfrm>
              <a:off x="5330419" y="3307503"/>
              <a:ext cx="3041282" cy="1221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449CFB3-D602-7C4E-BC4A-ECF51562A9FB}"/>
              </a:ext>
            </a:extLst>
          </p:cNvPr>
          <p:cNvSpPr txBox="1"/>
          <p:nvPr/>
        </p:nvSpPr>
        <p:spPr>
          <a:xfrm>
            <a:off x="6535630" y="6554505"/>
            <a:ext cx="14686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Proud Supporters of</a:t>
            </a:r>
          </a:p>
        </p:txBody>
      </p:sp>
      <p:pic>
        <p:nvPicPr>
          <p:cNvPr id="20" name="Picture 19" descr="Screen Shot 2019-11-25 at 23.25.23.png">
            <a:extLst>
              <a:ext uri="{FF2B5EF4-FFF2-40B4-BE49-F238E27FC236}">
                <a16:creationId xmlns:a16="http://schemas.microsoft.com/office/drawing/2014/main" id="{690EF4CA-9D1D-5E4A-87C0-204B5FD1FFA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1" t="62813" r="13594" b="22569"/>
          <a:stretch/>
        </p:blipFill>
        <p:spPr>
          <a:xfrm>
            <a:off x="6535630" y="4030579"/>
            <a:ext cx="1152550" cy="78205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465AC73-46C5-6149-BB1B-65AACC02EFFD}"/>
              </a:ext>
            </a:extLst>
          </p:cNvPr>
          <p:cNvSpPr txBox="1"/>
          <p:nvPr/>
        </p:nvSpPr>
        <p:spPr>
          <a:xfrm>
            <a:off x="6047479" y="2133186"/>
            <a:ext cx="21288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What do we know?</a:t>
            </a:r>
          </a:p>
          <a:p>
            <a:pPr algn="ctr"/>
            <a:endParaRPr lang="en-GB" dirty="0">
              <a:solidFill>
                <a:schemeClr val="bg1"/>
              </a:solidFill>
            </a:endParaRPr>
          </a:p>
          <a:p>
            <a:pPr algn="ctr"/>
            <a:r>
              <a:rPr lang="en-GB" dirty="0">
                <a:solidFill>
                  <a:schemeClr val="bg1"/>
                </a:solidFill>
              </a:rPr>
              <a:t>Where do we begin?</a:t>
            </a:r>
          </a:p>
        </p:txBody>
      </p:sp>
      <p:pic>
        <p:nvPicPr>
          <p:cNvPr id="22" name="Picture 21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2F3AA10A-5BA7-1A46-A4D4-76B8A3F160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666" y="98278"/>
            <a:ext cx="1043291" cy="52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35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1-25 at 23.26.5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4"/>
          <a:stretch/>
        </p:blipFill>
        <p:spPr>
          <a:xfrm>
            <a:off x="292231" y="820326"/>
            <a:ext cx="8559538" cy="521734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489A5B-4EE8-A849-B4A0-501EDEC086EE}"/>
              </a:ext>
            </a:extLst>
          </p:cNvPr>
          <p:cNvSpPr/>
          <p:nvPr/>
        </p:nvSpPr>
        <p:spPr>
          <a:xfrm>
            <a:off x="-7996" y="-21313"/>
            <a:ext cx="9159743" cy="7696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A23C54-2D70-934C-8387-34EADF760002}"/>
              </a:ext>
            </a:extLst>
          </p:cNvPr>
          <p:cNvSpPr txBox="1"/>
          <p:nvPr/>
        </p:nvSpPr>
        <p:spPr>
          <a:xfrm>
            <a:off x="5530196" y="168536"/>
            <a:ext cx="3491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Are there any clues in the code?</a:t>
            </a:r>
            <a:endParaRPr lang="en-GB" sz="1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7762D9-DF7B-824C-A15F-BB9714B49205}"/>
              </a:ext>
            </a:extLst>
          </p:cNvPr>
          <p:cNvSpPr/>
          <p:nvPr/>
        </p:nvSpPr>
        <p:spPr>
          <a:xfrm>
            <a:off x="-7749" y="711443"/>
            <a:ext cx="9159744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28A340-B11D-3240-80D6-A7B7B8FE7DA7}"/>
              </a:ext>
            </a:extLst>
          </p:cNvPr>
          <p:cNvSpPr/>
          <p:nvPr/>
        </p:nvSpPr>
        <p:spPr>
          <a:xfrm>
            <a:off x="-7994" y="6453500"/>
            <a:ext cx="9159990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5773E8-A07B-6447-813C-ED7F2207CDA1}"/>
              </a:ext>
            </a:extLst>
          </p:cNvPr>
          <p:cNvSpPr txBox="1"/>
          <p:nvPr/>
        </p:nvSpPr>
        <p:spPr>
          <a:xfrm>
            <a:off x="74883" y="6555893"/>
            <a:ext cx="10454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Supported by</a:t>
            </a:r>
          </a:p>
        </p:txBody>
      </p:sp>
      <p:pic>
        <p:nvPicPr>
          <p:cNvPr id="10" name="Picture 2" descr="Image result for ncsc&quot;">
            <a:extLst>
              <a:ext uri="{FF2B5EF4-FFF2-40B4-BE49-F238E27FC236}">
                <a16:creationId xmlns:a16="http://schemas.microsoft.com/office/drawing/2014/main" id="{4A1500ED-6B81-C241-AC07-F98E836F1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57" y="6549207"/>
            <a:ext cx="909405" cy="29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welsh government&quot;">
            <a:extLst>
              <a:ext uri="{FF2B5EF4-FFF2-40B4-BE49-F238E27FC236}">
                <a16:creationId xmlns:a16="http://schemas.microsoft.com/office/drawing/2014/main" id="{EA2AC2FA-0273-9F4A-8CCE-1365227AC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591" y="6526602"/>
            <a:ext cx="985509" cy="33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Image result for uk government&quot;">
            <a:extLst>
              <a:ext uri="{FF2B5EF4-FFF2-40B4-BE49-F238E27FC236}">
                <a16:creationId xmlns:a16="http://schemas.microsoft.com/office/drawing/2014/main" id="{ADC718C7-A76A-EF43-87FD-CBC7A58C16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5" b="18352"/>
          <a:stretch/>
        </p:blipFill>
        <p:spPr bwMode="auto">
          <a:xfrm>
            <a:off x="3584328" y="6555893"/>
            <a:ext cx="837906" cy="26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Image result for global epic&quot;">
            <a:extLst>
              <a:ext uri="{FF2B5EF4-FFF2-40B4-BE49-F238E27FC236}">
                <a16:creationId xmlns:a16="http://schemas.microsoft.com/office/drawing/2014/main" id="{0938BA90-5744-C946-86CF-202E720F3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28" y="6549207"/>
            <a:ext cx="985509" cy="26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57C93B1-6A56-B744-8DFD-60AFEC20FFB6}"/>
              </a:ext>
            </a:extLst>
          </p:cNvPr>
          <p:cNvGrpSpPr/>
          <p:nvPr/>
        </p:nvGrpSpPr>
        <p:grpSpPr>
          <a:xfrm>
            <a:off x="8004302" y="6526602"/>
            <a:ext cx="998990" cy="301633"/>
            <a:chOff x="4037006" y="3252414"/>
            <a:chExt cx="4334695" cy="1308809"/>
          </a:xfrm>
        </p:grpSpPr>
        <p:pic>
          <p:nvPicPr>
            <p:cNvPr id="16" name="Picture 12" descr="Image result for uk armed forces covenant&quot;">
              <a:extLst>
                <a:ext uri="{FF2B5EF4-FFF2-40B4-BE49-F238E27FC236}">
                  <a16:creationId xmlns:a16="http://schemas.microsoft.com/office/drawing/2014/main" id="{1102F1A6-6FBD-E440-87A4-746BBF56ED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332"/>
            <a:stretch/>
          </p:blipFill>
          <p:spPr bwMode="auto">
            <a:xfrm>
              <a:off x="4037006" y="3252414"/>
              <a:ext cx="1208845" cy="1308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2" descr="Image result for uk armed forces covenant&quot;">
              <a:extLst>
                <a:ext uri="{FF2B5EF4-FFF2-40B4-BE49-F238E27FC236}">
                  <a16:creationId xmlns:a16="http://schemas.microsoft.com/office/drawing/2014/main" id="{4CA86EBE-43AD-D049-A14F-F29BD3AD69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293"/>
            <a:stretch/>
          </p:blipFill>
          <p:spPr bwMode="auto">
            <a:xfrm>
              <a:off x="5330419" y="3307503"/>
              <a:ext cx="3041282" cy="1221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7AD9CF5-9962-A643-8FDC-87F6BD4A09B7}"/>
              </a:ext>
            </a:extLst>
          </p:cNvPr>
          <p:cNvSpPr txBox="1"/>
          <p:nvPr/>
        </p:nvSpPr>
        <p:spPr>
          <a:xfrm>
            <a:off x="6535630" y="6554505"/>
            <a:ext cx="14686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Proud Supporters of</a:t>
            </a:r>
          </a:p>
        </p:txBody>
      </p:sp>
      <p:pic>
        <p:nvPicPr>
          <p:cNvPr id="19" name="Picture 1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D96311DF-6428-CE4C-BC19-2FD9A83934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666" y="98278"/>
            <a:ext cx="1043291" cy="52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629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1-25 at 23.27.4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4"/>
          <a:stretch/>
        </p:blipFill>
        <p:spPr>
          <a:xfrm>
            <a:off x="292231" y="820326"/>
            <a:ext cx="8559538" cy="52173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99D771C-0B52-204D-B0FB-A61D54A4DF72}"/>
              </a:ext>
            </a:extLst>
          </p:cNvPr>
          <p:cNvSpPr/>
          <p:nvPr/>
        </p:nvSpPr>
        <p:spPr>
          <a:xfrm>
            <a:off x="-7996" y="-21313"/>
            <a:ext cx="9159743" cy="7696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32E5C9-6513-5F4B-9305-9EC1449C7AE5}"/>
              </a:ext>
            </a:extLst>
          </p:cNvPr>
          <p:cNvSpPr txBox="1"/>
          <p:nvPr/>
        </p:nvSpPr>
        <p:spPr>
          <a:xfrm>
            <a:off x="3440521" y="168536"/>
            <a:ext cx="5581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inviteapi.min.js</a:t>
            </a:r>
            <a:r>
              <a:rPr lang="en-US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looks interesting… Lets take a look…</a:t>
            </a:r>
            <a:endParaRPr lang="en-GB" sz="1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305D3C-3A80-2F49-9657-136E9FED3EF5}"/>
              </a:ext>
            </a:extLst>
          </p:cNvPr>
          <p:cNvSpPr/>
          <p:nvPr/>
        </p:nvSpPr>
        <p:spPr>
          <a:xfrm>
            <a:off x="-7749" y="711443"/>
            <a:ext cx="9159744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185D9E-4DC8-B34F-81C4-EE7A952D1C87}"/>
              </a:ext>
            </a:extLst>
          </p:cNvPr>
          <p:cNvSpPr/>
          <p:nvPr/>
        </p:nvSpPr>
        <p:spPr>
          <a:xfrm>
            <a:off x="-7994" y="6453500"/>
            <a:ext cx="9159990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F54A49-3EA2-0E45-BB32-99B50B7B0223}"/>
              </a:ext>
            </a:extLst>
          </p:cNvPr>
          <p:cNvSpPr txBox="1"/>
          <p:nvPr/>
        </p:nvSpPr>
        <p:spPr>
          <a:xfrm>
            <a:off x="74883" y="6555893"/>
            <a:ext cx="10454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Supported by</a:t>
            </a:r>
          </a:p>
        </p:txBody>
      </p:sp>
      <p:pic>
        <p:nvPicPr>
          <p:cNvPr id="11" name="Picture 2" descr="Image result for ncsc&quot;">
            <a:extLst>
              <a:ext uri="{FF2B5EF4-FFF2-40B4-BE49-F238E27FC236}">
                <a16:creationId xmlns:a16="http://schemas.microsoft.com/office/drawing/2014/main" id="{9B00DF07-B7C2-064E-BFAE-E1356D9E1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57" y="6549207"/>
            <a:ext cx="909405" cy="29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welsh government&quot;">
            <a:extLst>
              <a:ext uri="{FF2B5EF4-FFF2-40B4-BE49-F238E27FC236}">
                <a16:creationId xmlns:a16="http://schemas.microsoft.com/office/drawing/2014/main" id="{3EDFB760-F777-1049-BAD5-9EAB5C778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591" y="6526602"/>
            <a:ext cx="985509" cy="33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Image result for uk government&quot;">
            <a:extLst>
              <a:ext uri="{FF2B5EF4-FFF2-40B4-BE49-F238E27FC236}">
                <a16:creationId xmlns:a16="http://schemas.microsoft.com/office/drawing/2014/main" id="{DC243ABB-8FF3-694E-AA1E-84EABF80FB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5" b="18352"/>
          <a:stretch/>
        </p:blipFill>
        <p:spPr bwMode="auto">
          <a:xfrm>
            <a:off x="3584328" y="6555893"/>
            <a:ext cx="837906" cy="26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Image result for global epic&quot;">
            <a:extLst>
              <a:ext uri="{FF2B5EF4-FFF2-40B4-BE49-F238E27FC236}">
                <a16:creationId xmlns:a16="http://schemas.microsoft.com/office/drawing/2014/main" id="{DBAB38E9-0E86-BC4B-86DF-6BE671133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28" y="6549207"/>
            <a:ext cx="985509" cy="26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B341D32-1DC2-9F46-B8D1-675E07E784A0}"/>
              </a:ext>
            </a:extLst>
          </p:cNvPr>
          <p:cNvGrpSpPr/>
          <p:nvPr/>
        </p:nvGrpSpPr>
        <p:grpSpPr>
          <a:xfrm>
            <a:off x="8004302" y="6526602"/>
            <a:ext cx="998990" cy="301633"/>
            <a:chOff x="4037006" y="3252414"/>
            <a:chExt cx="4334695" cy="1308809"/>
          </a:xfrm>
        </p:grpSpPr>
        <p:pic>
          <p:nvPicPr>
            <p:cNvPr id="17" name="Picture 12" descr="Image result for uk armed forces covenant&quot;">
              <a:extLst>
                <a:ext uri="{FF2B5EF4-FFF2-40B4-BE49-F238E27FC236}">
                  <a16:creationId xmlns:a16="http://schemas.microsoft.com/office/drawing/2014/main" id="{5A69F84B-70E7-BA42-ADB9-0A93DE03EA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332"/>
            <a:stretch/>
          </p:blipFill>
          <p:spPr bwMode="auto">
            <a:xfrm>
              <a:off x="4037006" y="3252414"/>
              <a:ext cx="1208845" cy="1308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2" descr="Image result for uk armed forces covenant&quot;">
              <a:extLst>
                <a:ext uri="{FF2B5EF4-FFF2-40B4-BE49-F238E27FC236}">
                  <a16:creationId xmlns:a16="http://schemas.microsoft.com/office/drawing/2014/main" id="{63CB6753-A933-C44E-B00E-F08E502E00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293"/>
            <a:stretch/>
          </p:blipFill>
          <p:spPr bwMode="auto">
            <a:xfrm>
              <a:off x="5330419" y="3307503"/>
              <a:ext cx="3041282" cy="1221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1E3A71D-2A95-184D-9D9D-8CD12745915B}"/>
              </a:ext>
            </a:extLst>
          </p:cNvPr>
          <p:cNvSpPr txBox="1"/>
          <p:nvPr/>
        </p:nvSpPr>
        <p:spPr>
          <a:xfrm>
            <a:off x="6535630" y="6554505"/>
            <a:ext cx="14686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Proud Supporters of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E2476D8-AA78-1E4E-B255-92D3F0E2A1DA}"/>
              </a:ext>
            </a:extLst>
          </p:cNvPr>
          <p:cNvGrpSpPr/>
          <p:nvPr/>
        </p:nvGrpSpPr>
        <p:grpSpPr>
          <a:xfrm>
            <a:off x="1818737" y="1025527"/>
            <a:ext cx="6834102" cy="1508369"/>
            <a:chOff x="1818737" y="1025527"/>
            <a:chExt cx="6834102" cy="150836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FDDE149-A4CE-274C-9F53-260B4E17FD3E}"/>
                </a:ext>
              </a:extLst>
            </p:cNvPr>
            <p:cNvSpPr/>
            <p:nvPr/>
          </p:nvSpPr>
          <p:spPr>
            <a:xfrm>
              <a:off x="1818737" y="1025527"/>
              <a:ext cx="2100119" cy="245097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22C4DA3-5FEF-A247-B966-6BB3E618E95B}"/>
                </a:ext>
              </a:extLst>
            </p:cNvPr>
            <p:cNvCxnSpPr>
              <a:cxnSpLocks/>
              <a:stCxn id="23" idx="1"/>
              <a:endCxn id="21" idx="2"/>
            </p:cNvCxnSpPr>
            <p:nvPr/>
          </p:nvCxnSpPr>
          <p:spPr>
            <a:xfrm flipH="1" flipV="1">
              <a:off x="2868797" y="1270624"/>
              <a:ext cx="2863306" cy="940107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58287D2-DB73-A84B-A0C2-675310805BB7}"/>
                </a:ext>
              </a:extLst>
            </p:cNvPr>
            <p:cNvSpPr txBox="1"/>
            <p:nvPr/>
          </p:nvSpPr>
          <p:spPr>
            <a:xfrm>
              <a:off x="5732103" y="1887565"/>
              <a:ext cx="29207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C00000"/>
                  </a:solidFill>
                </a:rPr>
                <a:t>Put the script address in the </a:t>
              </a:r>
            </a:p>
            <a:p>
              <a:r>
                <a:rPr lang="en-GB" dirty="0">
                  <a:solidFill>
                    <a:srgbClr val="C00000"/>
                  </a:solidFill>
                </a:rPr>
                <a:t>address bar to load it directly</a:t>
              </a:r>
            </a:p>
          </p:txBody>
        </p:sp>
      </p:grpSp>
      <p:pic>
        <p:nvPicPr>
          <p:cNvPr id="24" name="Picture 2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97008C1D-FD69-7B4A-AC8B-AF5BF7C080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666" y="98278"/>
            <a:ext cx="1043291" cy="52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46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8911FF53-A5FF-064C-951A-950E805AFEDE}"/>
              </a:ext>
            </a:extLst>
          </p:cNvPr>
          <p:cNvGrpSpPr/>
          <p:nvPr/>
        </p:nvGrpSpPr>
        <p:grpSpPr>
          <a:xfrm>
            <a:off x="292231" y="824738"/>
            <a:ext cx="8559538" cy="5208523"/>
            <a:chOff x="292231" y="824738"/>
            <a:chExt cx="8559538" cy="5208523"/>
          </a:xfrm>
        </p:grpSpPr>
        <p:pic>
          <p:nvPicPr>
            <p:cNvPr id="2" name="Picture 1" descr="Screen Shot 2019-11-25 at 23.28.00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39"/>
            <a:stretch/>
          </p:blipFill>
          <p:spPr>
            <a:xfrm>
              <a:off x="292231" y="824738"/>
              <a:ext cx="8559538" cy="5208523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D15CD04-ABB2-2C42-8644-C55372C1F6AB}"/>
                </a:ext>
              </a:extLst>
            </p:cNvPr>
            <p:cNvSpPr/>
            <p:nvPr/>
          </p:nvSpPr>
          <p:spPr>
            <a:xfrm>
              <a:off x="4422234" y="1901577"/>
              <a:ext cx="580841" cy="2099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95E6893-96C3-9B43-BABC-EC4012429135}"/>
              </a:ext>
            </a:extLst>
          </p:cNvPr>
          <p:cNvSpPr/>
          <p:nvPr/>
        </p:nvSpPr>
        <p:spPr>
          <a:xfrm>
            <a:off x="-7996" y="-21313"/>
            <a:ext cx="9159743" cy="7696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2902DC-D873-9342-8208-782A734A6C24}"/>
              </a:ext>
            </a:extLst>
          </p:cNvPr>
          <p:cNvSpPr txBox="1"/>
          <p:nvPr/>
        </p:nvSpPr>
        <p:spPr>
          <a:xfrm>
            <a:off x="3126973" y="168536"/>
            <a:ext cx="5894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Looks like this JavaScript is minimized and obfuscated</a:t>
            </a:r>
            <a:endParaRPr lang="en-GB" sz="1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E28DE0-D3A1-C04C-B8D0-474BAC8BD65C}"/>
              </a:ext>
            </a:extLst>
          </p:cNvPr>
          <p:cNvSpPr/>
          <p:nvPr/>
        </p:nvSpPr>
        <p:spPr>
          <a:xfrm>
            <a:off x="-7749" y="711443"/>
            <a:ext cx="9159744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F78E54-1613-1A48-88BE-33185AC7D5C8}"/>
              </a:ext>
            </a:extLst>
          </p:cNvPr>
          <p:cNvSpPr/>
          <p:nvPr/>
        </p:nvSpPr>
        <p:spPr>
          <a:xfrm>
            <a:off x="-7994" y="6453500"/>
            <a:ext cx="9159990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FF509D-DBA0-5E4B-BA74-6AFD52DFDFDE}"/>
              </a:ext>
            </a:extLst>
          </p:cNvPr>
          <p:cNvSpPr txBox="1"/>
          <p:nvPr/>
        </p:nvSpPr>
        <p:spPr>
          <a:xfrm>
            <a:off x="74883" y="6555893"/>
            <a:ext cx="10454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Supported by</a:t>
            </a:r>
          </a:p>
        </p:txBody>
      </p:sp>
      <p:pic>
        <p:nvPicPr>
          <p:cNvPr id="10" name="Picture 2" descr="Image result for ncsc&quot;">
            <a:extLst>
              <a:ext uri="{FF2B5EF4-FFF2-40B4-BE49-F238E27FC236}">
                <a16:creationId xmlns:a16="http://schemas.microsoft.com/office/drawing/2014/main" id="{DC555E33-E926-A44B-8A59-194101422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57" y="6549207"/>
            <a:ext cx="909405" cy="29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welsh government&quot;">
            <a:extLst>
              <a:ext uri="{FF2B5EF4-FFF2-40B4-BE49-F238E27FC236}">
                <a16:creationId xmlns:a16="http://schemas.microsoft.com/office/drawing/2014/main" id="{D5FAA7FA-ACF2-814C-891B-3EF46E888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591" y="6526602"/>
            <a:ext cx="985509" cy="33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Image result for uk government&quot;">
            <a:extLst>
              <a:ext uri="{FF2B5EF4-FFF2-40B4-BE49-F238E27FC236}">
                <a16:creationId xmlns:a16="http://schemas.microsoft.com/office/drawing/2014/main" id="{49535CAE-6832-FD40-88F4-B74D12FA21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5" b="18352"/>
          <a:stretch/>
        </p:blipFill>
        <p:spPr bwMode="auto">
          <a:xfrm>
            <a:off x="3584328" y="6555893"/>
            <a:ext cx="837906" cy="26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Image result for global epic&quot;">
            <a:extLst>
              <a:ext uri="{FF2B5EF4-FFF2-40B4-BE49-F238E27FC236}">
                <a16:creationId xmlns:a16="http://schemas.microsoft.com/office/drawing/2014/main" id="{931A43FC-268D-A64F-A98E-0D714D1B0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28" y="6549207"/>
            <a:ext cx="985509" cy="26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51C4C06-038C-C04E-9DDD-7E033E59789F}"/>
              </a:ext>
            </a:extLst>
          </p:cNvPr>
          <p:cNvGrpSpPr/>
          <p:nvPr/>
        </p:nvGrpSpPr>
        <p:grpSpPr>
          <a:xfrm>
            <a:off x="8004302" y="6526602"/>
            <a:ext cx="998990" cy="301633"/>
            <a:chOff x="4037006" y="3252414"/>
            <a:chExt cx="4334695" cy="1308809"/>
          </a:xfrm>
        </p:grpSpPr>
        <p:pic>
          <p:nvPicPr>
            <p:cNvPr id="16" name="Picture 12" descr="Image result for uk armed forces covenant&quot;">
              <a:extLst>
                <a:ext uri="{FF2B5EF4-FFF2-40B4-BE49-F238E27FC236}">
                  <a16:creationId xmlns:a16="http://schemas.microsoft.com/office/drawing/2014/main" id="{706B0A9E-0382-094D-9F45-5CF776C663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332"/>
            <a:stretch/>
          </p:blipFill>
          <p:spPr bwMode="auto">
            <a:xfrm>
              <a:off x="4037006" y="3252414"/>
              <a:ext cx="1208845" cy="1308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2" descr="Image result for uk armed forces covenant&quot;">
              <a:extLst>
                <a:ext uri="{FF2B5EF4-FFF2-40B4-BE49-F238E27FC236}">
                  <a16:creationId xmlns:a16="http://schemas.microsoft.com/office/drawing/2014/main" id="{4D5C38AA-4591-5240-914C-A138A3BBAE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293"/>
            <a:stretch/>
          </p:blipFill>
          <p:spPr bwMode="auto">
            <a:xfrm>
              <a:off x="5330419" y="3307503"/>
              <a:ext cx="3041282" cy="1221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7447D31-AFCA-5646-AB03-0FF794C7B3BB}"/>
              </a:ext>
            </a:extLst>
          </p:cNvPr>
          <p:cNvSpPr txBox="1"/>
          <p:nvPr/>
        </p:nvSpPr>
        <p:spPr>
          <a:xfrm>
            <a:off x="6535630" y="6554505"/>
            <a:ext cx="14686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Proud Supporters of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AF55643-5262-ED44-8CE1-1D07F9D97A5F}"/>
              </a:ext>
            </a:extLst>
          </p:cNvPr>
          <p:cNvGrpSpPr/>
          <p:nvPr/>
        </p:nvGrpSpPr>
        <p:grpSpPr>
          <a:xfrm>
            <a:off x="292232" y="1293223"/>
            <a:ext cx="8559538" cy="1821504"/>
            <a:chOff x="292232" y="1293223"/>
            <a:chExt cx="8559538" cy="182150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87FEF7A-B6C9-8D40-AFCC-509B2C58FCB4}"/>
                </a:ext>
              </a:extLst>
            </p:cNvPr>
            <p:cNvGrpSpPr/>
            <p:nvPr/>
          </p:nvGrpSpPr>
          <p:grpSpPr>
            <a:xfrm>
              <a:off x="3658561" y="1789612"/>
              <a:ext cx="4400244" cy="1325115"/>
              <a:chOff x="1185487" y="951467"/>
              <a:chExt cx="4400244" cy="1325115"/>
            </a:xfrm>
          </p:grpSpPr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366D7B17-51BA-2249-8D00-C3AA222FAD6D}"/>
                  </a:ext>
                </a:extLst>
              </p:cNvPr>
              <p:cNvCxnSpPr>
                <a:cxnSpLocks/>
                <a:stCxn id="21" idx="0"/>
              </p:cNvCxnSpPr>
              <p:nvPr/>
            </p:nvCxnSpPr>
            <p:spPr>
              <a:xfrm flipH="1" flipV="1">
                <a:off x="2098802" y="951467"/>
                <a:ext cx="1286807" cy="124786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9F7D20F-1817-B54C-B2CA-2251C3ABB59C}"/>
                  </a:ext>
                </a:extLst>
              </p:cNvPr>
              <p:cNvSpPr txBox="1"/>
              <p:nvPr/>
            </p:nvSpPr>
            <p:spPr>
              <a:xfrm>
                <a:off x="1185487" y="1076253"/>
                <a:ext cx="4400244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rgbClr val="C00000"/>
                    </a:solidFill>
                  </a:rPr>
                  <a:t>Let’s see if we can make some sense</a:t>
                </a:r>
              </a:p>
              <a:p>
                <a:r>
                  <a:rPr lang="en-GB" dirty="0">
                    <a:solidFill>
                      <a:srgbClr val="C00000"/>
                    </a:solidFill>
                  </a:rPr>
                  <a:t>of this code </a:t>
                </a:r>
              </a:p>
              <a:p>
                <a:endParaRPr lang="en-GB" dirty="0">
                  <a:solidFill>
                    <a:srgbClr val="C00000"/>
                  </a:solidFill>
                </a:endParaRPr>
              </a:p>
              <a:p>
                <a:r>
                  <a:rPr lang="en-GB" dirty="0">
                    <a:solidFill>
                      <a:srgbClr val="C00000"/>
                    </a:solidFill>
                  </a:rPr>
                  <a:t>Copy all of this gibberish and open a new tab</a:t>
                </a:r>
              </a:p>
            </p:txBody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AAA4EFB-61C4-AB4E-A370-76625531A8E0}"/>
                </a:ext>
              </a:extLst>
            </p:cNvPr>
            <p:cNvSpPr/>
            <p:nvPr/>
          </p:nvSpPr>
          <p:spPr>
            <a:xfrm>
              <a:off x="292232" y="1293223"/>
              <a:ext cx="8559538" cy="496388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25" name="Picture 2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C2A12D24-3B3D-6B49-81ED-B1C2BAB55F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666" y="98278"/>
            <a:ext cx="1043291" cy="52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21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10DADC-73F7-DE4C-B6D2-28407570E0F5}"/>
              </a:ext>
            </a:extLst>
          </p:cNvPr>
          <p:cNvSpPr/>
          <p:nvPr/>
        </p:nvSpPr>
        <p:spPr>
          <a:xfrm>
            <a:off x="-7996" y="-21313"/>
            <a:ext cx="9159743" cy="7696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C56DE4-FD43-F948-BE80-F726C00322C1}"/>
              </a:ext>
            </a:extLst>
          </p:cNvPr>
          <p:cNvSpPr txBox="1"/>
          <p:nvPr/>
        </p:nvSpPr>
        <p:spPr>
          <a:xfrm>
            <a:off x="4536013" y="168536"/>
            <a:ext cx="4485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Let’s see if we can make some sense of it</a:t>
            </a:r>
            <a:endParaRPr lang="en-GB" sz="1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87E445-89A1-EF44-AD98-4BBFAA16BDB4}"/>
              </a:ext>
            </a:extLst>
          </p:cNvPr>
          <p:cNvSpPr/>
          <p:nvPr/>
        </p:nvSpPr>
        <p:spPr>
          <a:xfrm>
            <a:off x="-7749" y="711443"/>
            <a:ext cx="9159744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FCC1EE-A123-9142-9B4C-B5EDD4E2D754}"/>
              </a:ext>
            </a:extLst>
          </p:cNvPr>
          <p:cNvSpPr/>
          <p:nvPr/>
        </p:nvSpPr>
        <p:spPr>
          <a:xfrm>
            <a:off x="-7994" y="6453500"/>
            <a:ext cx="9159990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587690-2D26-CC4D-8596-FDE90C0EC0CE}"/>
              </a:ext>
            </a:extLst>
          </p:cNvPr>
          <p:cNvSpPr txBox="1"/>
          <p:nvPr/>
        </p:nvSpPr>
        <p:spPr>
          <a:xfrm>
            <a:off x="74883" y="6555893"/>
            <a:ext cx="10454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Supported by</a:t>
            </a:r>
          </a:p>
        </p:txBody>
      </p:sp>
      <p:pic>
        <p:nvPicPr>
          <p:cNvPr id="10" name="Picture 2" descr="Image result for ncsc&quot;">
            <a:extLst>
              <a:ext uri="{FF2B5EF4-FFF2-40B4-BE49-F238E27FC236}">
                <a16:creationId xmlns:a16="http://schemas.microsoft.com/office/drawing/2014/main" id="{74E2641D-5EF6-5344-B527-B88ED54D6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57" y="6549207"/>
            <a:ext cx="909405" cy="29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welsh government&quot;">
            <a:extLst>
              <a:ext uri="{FF2B5EF4-FFF2-40B4-BE49-F238E27FC236}">
                <a16:creationId xmlns:a16="http://schemas.microsoft.com/office/drawing/2014/main" id="{0563E1F0-220C-A743-824C-3386CBED5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591" y="6526602"/>
            <a:ext cx="985509" cy="33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Image result for uk government&quot;">
            <a:extLst>
              <a:ext uri="{FF2B5EF4-FFF2-40B4-BE49-F238E27FC236}">
                <a16:creationId xmlns:a16="http://schemas.microsoft.com/office/drawing/2014/main" id="{0D0CA770-19E9-CD41-A8D7-7A43BE16C4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5" b="18352"/>
          <a:stretch/>
        </p:blipFill>
        <p:spPr bwMode="auto">
          <a:xfrm>
            <a:off x="3584328" y="6555893"/>
            <a:ext cx="837906" cy="26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Image result for global epic&quot;">
            <a:extLst>
              <a:ext uri="{FF2B5EF4-FFF2-40B4-BE49-F238E27FC236}">
                <a16:creationId xmlns:a16="http://schemas.microsoft.com/office/drawing/2014/main" id="{F8D5AF0B-9644-4B41-87BB-486E972D3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28" y="6549207"/>
            <a:ext cx="985509" cy="26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99DE29F-1289-974C-A1D1-D1C92F79F08C}"/>
              </a:ext>
            </a:extLst>
          </p:cNvPr>
          <p:cNvGrpSpPr/>
          <p:nvPr/>
        </p:nvGrpSpPr>
        <p:grpSpPr>
          <a:xfrm>
            <a:off x="8004302" y="6526602"/>
            <a:ext cx="998990" cy="301633"/>
            <a:chOff x="4037006" y="3252414"/>
            <a:chExt cx="4334695" cy="1308809"/>
          </a:xfrm>
        </p:grpSpPr>
        <p:pic>
          <p:nvPicPr>
            <p:cNvPr id="16" name="Picture 12" descr="Image result for uk armed forces covenant&quot;">
              <a:extLst>
                <a:ext uri="{FF2B5EF4-FFF2-40B4-BE49-F238E27FC236}">
                  <a16:creationId xmlns:a16="http://schemas.microsoft.com/office/drawing/2014/main" id="{363E309D-DC55-5A46-B91A-395AC6611D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332"/>
            <a:stretch/>
          </p:blipFill>
          <p:spPr bwMode="auto">
            <a:xfrm>
              <a:off x="4037006" y="3252414"/>
              <a:ext cx="1208845" cy="1308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2" descr="Image result for uk armed forces covenant&quot;">
              <a:extLst>
                <a:ext uri="{FF2B5EF4-FFF2-40B4-BE49-F238E27FC236}">
                  <a16:creationId xmlns:a16="http://schemas.microsoft.com/office/drawing/2014/main" id="{B48BCE28-8138-FD48-B7C3-714C1D3360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293"/>
            <a:stretch/>
          </p:blipFill>
          <p:spPr bwMode="auto">
            <a:xfrm>
              <a:off x="5330419" y="3307503"/>
              <a:ext cx="3041282" cy="1221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BA06B76-3B3D-354C-8AD1-D71D8C2A2140}"/>
              </a:ext>
            </a:extLst>
          </p:cNvPr>
          <p:cNvSpPr txBox="1"/>
          <p:nvPr/>
        </p:nvSpPr>
        <p:spPr>
          <a:xfrm>
            <a:off x="6535630" y="6554505"/>
            <a:ext cx="14686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Proud Supporters of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ED2728F-196C-854F-AF86-1758D5C5AC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231" y="824738"/>
            <a:ext cx="8559538" cy="478638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9BE7EEA-8631-274B-8829-8DA0056DAF93}"/>
              </a:ext>
            </a:extLst>
          </p:cNvPr>
          <p:cNvGrpSpPr/>
          <p:nvPr/>
        </p:nvGrpSpPr>
        <p:grpSpPr>
          <a:xfrm>
            <a:off x="2017667" y="812448"/>
            <a:ext cx="5982948" cy="649863"/>
            <a:chOff x="1818737" y="1025527"/>
            <a:chExt cx="5982948" cy="649863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A5FCA39-EA7D-D849-A2D5-EAF020A8419F}"/>
                </a:ext>
              </a:extLst>
            </p:cNvPr>
            <p:cNvSpPr/>
            <p:nvPr/>
          </p:nvSpPr>
          <p:spPr>
            <a:xfrm>
              <a:off x="1818737" y="1025527"/>
              <a:ext cx="1328433" cy="265239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63E6B5D2-99F5-384C-8286-D84E3B5376D8}"/>
                </a:ext>
              </a:extLst>
            </p:cNvPr>
            <p:cNvCxnSpPr>
              <a:cxnSpLocks/>
              <a:stCxn id="27" idx="1"/>
              <a:endCxn id="25" idx="2"/>
            </p:cNvCxnSpPr>
            <p:nvPr/>
          </p:nvCxnSpPr>
          <p:spPr>
            <a:xfrm flipH="1" flipV="1">
              <a:off x="2482954" y="1290766"/>
              <a:ext cx="2636522" cy="199958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AA8069C-CD8D-4645-AE7F-BF83A0B0E08F}"/>
                </a:ext>
              </a:extLst>
            </p:cNvPr>
            <p:cNvSpPr txBox="1"/>
            <p:nvPr/>
          </p:nvSpPr>
          <p:spPr>
            <a:xfrm>
              <a:off x="5119476" y="1306058"/>
              <a:ext cx="26822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C00000"/>
                  </a:solidFill>
                </a:rPr>
                <a:t>Got to https://</a:t>
              </a:r>
              <a:r>
                <a:rPr lang="en-GB" dirty="0" err="1">
                  <a:solidFill>
                    <a:srgbClr val="C00000"/>
                  </a:solidFill>
                </a:rPr>
                <a:t>beautifier.io</a:t>
              </a:r>
              <a:endParaRPr lang="en-GB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D73E5CB-6A66-6848-9C4C-7A44296C2079}"/>
              </a:ext>
            </a:extLst>
          </p:cNvPr>
          <p:cNvGrpSpPr/>
          <p:nvPr/>
        </p:nvGrpSpPr>
        <p:grpSpPr>
          <a:xfrm>
            <a:off x="292231" y="2388436"/>
            <a:ext cx="4261167" cy="1040564"/>
            <a:chOff x="1315142" y="814996"/>
            <a:chExt cx="4261167" cy="1040564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E893EDFF-8853-FC49-B468-B9DF5F225198}"/>
                </a:ext>
              </a:extLst>
            </p:cNvPr>
            <p:cNvCxnSpPr>
              <a:cxnSpLocks/>
              <a:stCxn id="33" idx="2"/>
            </p:cNvCxnSpPr>
            <p:nvPr/>
          </p:nvCxnSpPr>
          <p:spPr>
            <a:xfrm>
              <a:off x="3445726" y="1184328"/>
              <a:ext cx="0" cy="671232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A469A3B-6A41-D740-946B-67E00A0BE206}"/>
                </a:ext>
              </a:extLst>
            </p:cNvPr>
            <p:cNvSpPr txBox="1"/>
            <p:nvPr/>
          </p:nvSpPr>
          <p:spPr>
            <a:xfrm>
              <a:off x="1315142" y="814996"/>
              <a:ext cx="42611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C00000"/>
                  </a:solidFill>
                </a:rPr>
                <a:t>Paste the gibberish (encoded script) in here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9F4527C-E573-374C-A999-DC6001BEBFB9}"/>
              </a:ext>
            </a:extLst>
          </p:cNvPr>
          <p:cNvGrpSpPr/>
          <p:nvPr/>
        </p:nvGrpSpPr>
        <p:grpSpPr>
          <a:xfrm>
            <a:off x="3584328" y="4444102"/>
            <a:ext cx="2035685" cy="1029235"/>
            <a:chOff x="2046125" y="889232"/>
            <a:chExt cx="2035685" cy="1029235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AF20098E-A06E-6A41-89DC-E08EF2A06CC4}"/>
                </a:ext>
              </a:extLst>
            </p:cNvPr>
            <p:cNvCxnSpPr>
              <a:cxnSpLocks/>
              <a:stCxn id="40" idx="2"/>
            </p:cNvCxnSpPr>
            <p:nvPr/>
          </p:nvCxnSpPr>
          <p:spPr>
            <a:xfrm>
              <a:off x="3063968" y="1258564"/>
              <a:ext cx="0" cy="659903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1849E51-071E-8240-8AA3-347CC81EF60D}"/>
                </a:ext>
              </a:extLst>
            </p:cNvPr>
            <p:cNvSpPr txBox="1"/>
            <p:nvPr/>
          </p:nvSpPr>
          <p:spPr>
            <a:xfrm>
              <a:off x="2046125" y="889232"/>
              <a:ext cx="20356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C00000"/>
                  </a:solidFill>
                </a:rPr>
                <a:t>Click Beautify Code</a:t>
              </a:r>
            </a:p>
          </p:txBody>
        </p:sp>
      </p:grpSp>
      <p:pic>
        <p:nvPicPr>
          <p:cNvPr id="28" name="Picture 2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C681524F-CBE7-2F4A-BF87-879846CD67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666" y="98278"/>
            <a:ext cx="1043291" cy="52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1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0639D02-4C5F-E24A-AD9C-FF04174487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205"/>
          <a:stretch/>
        </p:blipFill>
        <p:spPr>
          <a:xfrm>
            <a:off x="292231" y="812448"/>
            <a:ext cx="8559538" cy="49525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10DADC-73F7-DE4C-B6D2-28407570E0F5}"/>
              </a:ext>
            </a:extLst>
          </p:cNvPr>
          <p:cNvSpPr/>
          <p:nvPr/>
        </p:nvSpPr>
        <p:spPr>
          <a:xfrm>
            <a:off x="-7996" y="-21313"/>
            <a:ext cx="9159743" cy="7696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C56DE4-FD43-F948-BE80-F726C00322C1}"/>
              </a:ext>
            </a:extLst>
          </p:cNvPr>
          <p:cNvSpPr txBox="1"/>
          <p:nvPr/>
        </p:nvSpPr>
        <p:spPr>
          <a:xfrm>
            <a:off x="4536013" y="168536"/>
            <a:ext cx="4485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Let’s see if we can make some sense of it</a:t>
            </a:r>
            <a:endParaRPr lang="en-GB" sz="14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87E445-89A1-EF44-AD98-4BBFAA16BDB4}"/>
              </a:ext>
            </a:extLst>
          </p:cNvPr>
          <p:cNvSpPr/>
          <p:nvPr/>
        </p:nvSpPr>
        <p:spPr>
          <a:xfrm>
            <a:off x="-7749" y="711443"/>
            <a:ext cx="9159744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FCC1EE-A123-9142-9B4C-B5EDD4E2D754}"/>
              </a:ext>
            </a:extLst>
          </p:cNvPr>
          <p:cNvSpPr/>
          <p:nvPr/>
        </p:nvSpPr>
        <p:spPr>
          <a:xfrm>
            <a:off x="-7994" y="6453500"/>
            <a:ext cx="9159990" cy="45719"/>
          </a:xfrm>
          <a:prstGeom prst="rect">
            <a:avLst/>
          </a:prstGeom>
          <a:solidFill>
            <a:srgbClr val="DE1F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587690-2D26-CC4D-8596-FDE90C0EC0CE}"/>
              </a:ext>
            </a:extLst>
          </p:cNvPr>
          <p:cNvSpPr txBox="1"/>
          <p:nvPr/>
        </p:nvSpPr>
        <p:spPr>
          <a:xfrm>
            <a:off x="74883" y="6555893"/>
            <a:ext cx="10454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Supported by</a:t>
            </a:r>
          </a:p>
        </p:txBody>
      </p:sp>
      <p:pic>
        <p:nvPicPr>
          <p:cNvPr id="10" name="Picture 2" descr="Image result for ncsc&quot;">
            <a:extLst>
              <a:ext uri="{FF2B5EF4-FFF2-40B4-BE49-F238E27FC236}">
                <a16:creationId xmlns:a16="http://schemas.microsoft.com/office/drawing/2014/main" id="{74E2641D-5EF6-5344-B527-B88ED54D6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57" y="6549207"/>
            <a:ext cx="909405" cy="29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welsh government&quot;">
            <a:extLst>
              <a:ext uri="{FF2B5EF4-FFF2-40B4-BE49-F238E27FC236}">
                <a16:creationId xmlns:a16="http://schemas.microsoft.com/office/drawing/2014/main" id="{0563E1F0-220C-A743-824C-3386CBED5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591" y="6526602"/>
            <a:ext cx="985509" cy="33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Image result for uk government&quot;">
            <a:extLst>
              <a:ext uri="{FF2B5EF4-FFF2-40B4-BE49-F238E27FC236}">
                <a16:creationId xmlns:a16="http://schemas.microsoft.com/office/drawing/2014/main" id="{0D0CA770-19E9-CD41-A8D7-7A43BE16C4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5" b="18352"/>
          <a:stretch/>
        </p:blipFill>
        <p:spPr bwMode="auto">
          <a:xfrm>
            <a:off x="3584328" y="6555893"/>
            <a:ext cx="837906" cy="26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Image result for global epic&quot;">
            <a:extLst>
              <a:ext uri="{FF2B5EF4-FFF2-40B4-BE49-F238E27FC236}">
                <a16:creationId xmlns:a16="http://schemas.microsoft.com/office/drawing/2014/main" id="{F8D5AF0B-9644-4B41-87BB-486E972D3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28" y="6549207"/>
            <a:ext cx="985509" cy="26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99DE29F-1289-974C-A1D1-D1C92F79F08C}"/>
              </a:ext>
            </a:extLst>
          </p:cNvPr>
          <p:cNvGrpSpPr/>
          <p:nvPr/>
        </p:nvGrpSpPr>
        <p:grpSpPr>
          <a:xfrm>
            <a:off x="8004302" y="6526602"/>
            <a:ext cx="998990" cy="301633"/>
            <a:chOff x="4037006" y="3252414"/>
            <a:chExt cx="4334695" cy="1308809"/>
          </a:xfrm>
        </p:grpSpPr>
        <p:pic>
          <p:nvPicPr>
            <p:cNvPr id="16" name="Picture 12" descr="Image result for uk armed forces covenant&quot;">
              <a:extLst>
                <a:ext uri="{FF2B5EF4-FFF2-40B4-BE49-F238E27FC236}">
                  <a16:creationId xmlns:a16="http://schemas.microsoft.com/office/drawing/2014/main" id="{363E309D-DC55-5A46-B91A-395AC6611D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332"/>
            <a:stretch/>
          </p:blipFill>
          <p:spPr bwMode="auto">
            <a:xfrm>
              <a:off x="4037006" y="3252414"/>
              <a:ext cx="1208845" cy="1308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2" descr="Image result for uk armed forces covenant&quot;">
              <a:extLst>
                <a:ext uri="{FF2B5EF4-FFF2-40B4-BE49-F238E27FC236}">
                  <a16:creationId xmlns:a16="http://schemas.microsoft.com/office/drawing/2014/main" id="{B48BCE28-8138-FD48-B7C3-714C1D3360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293"/>
            <a:stretch/>
          </p:blipFill>
          <p:spPr bwMode="auto">
            <a:xfrm>
              <a:off x="5330419" y="3307503"/>
              <a:ext cx="3041282" cy="1221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BA06B76-3B3D-354C-8AD1-D71D8C2A2140}"/>
              </a:ext>
            </a:extLst>
          </p:cNvPr>
          <p:cNvSpPr txBox="1"/>
          <p:nvPr/>
        </p:nvSpPr>
        <p:spPr>
          <a:xfrm>
            <a:off x="6535630" y="6554505"/>
            <a:ext cx="14686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Proud Supporters of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893EDFF-8853-FC49-B468-B9DF5F225198}"/>
              </a:ext>
            </a:extLst>
          </p:cNvPr>
          <p:cNvCxnSpPr>
            <a:cxnSpLocks/>
          </p:cNvCxnSpPr>
          <p:nvPr/>
        </p:nvCxnSpPr>
        <p:spPr>
          <a:xfrm flipH="1">
            <a:off x="1815737" y="4323806"/>
            <a:ext cx="1948210" cy="21493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A469A3B-6A41-D740-946B-67E00A0BE206}"/>
              </a:ext>
            </a:extLst>
          </p:cNvPr>
          <p:cNvSpPr txBox="1"/>
          <p:nvPr/>
        </p:nvSpPr>
        <p:spPr>
          <a:xfrm>
            <a:off x="3763947" y="4112733"/>
            <a:ext cx="505253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We can now see that this script contains 2 functions</a:t>
            </a:r>
          </a:p>
          <a:p>
            <a:endParaRPr lang="en-GB" dirty="0">
              <a:solidFill>
                <a:srgbClr val="C0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GB" dirty="0" err="1">
                <a:solidFill>
                  <a:srgbClr val="C00000"/>
                </a:solidFill>
              </a:rPr>
              <a:t>verifyInviteCode</a:t>
            </a:r>
            <a:r>
              <a:rPr lang="en-GB" dirty="0">
                <a:solidFill>
                  <a:srgbClr val="C00000"/>
                </a:solidFill>
              </a:rPr>
              <a:t>(code)</a:t>
            </a:r>
          </a:p>
          <a:p>
            <a:pPr marL="285750" indent="-285750">
              <a:buFontTx/>
              <a:buChar char="-"/>
            </a:pPr>
            <a:r>
              <a:rPr lang="en-GB" dirty="0" err="1">
                <a:solidFill>
                  <a:srgbClr val="C00000"/>
                </a:solidFill>
              </a:rPr>
              <a:t>makeInviteCode</a:t>
            </a:r>
            <a:r>
              <a:rPr lang="en-GB" dirty="0">
                <a:solidFill>
                  <a:srgbClr val="C00000"/>
                </a:solidFill>
              </a:rPr>
              <a:t>()</a:t>
            </a:r>
          </a:p>
          <a:p>
            <a:pPr marL="285750" indent="-285750">
              <a:buFontTx/>
              <a:buChar char="-"/>
            </a:pPr>
            <a:endParaRPr lang="en-GB" dirty="0">
              <a:solidFill>
                <a:srgbClr val="C00000"/>
              </a:solidFill>
            </a:endParaRPr>
          </a:p>
          <a:p>
            <a:r>
              <a:rPr lang="en-GB" dirty="0">
                <a:solidFill>
                  <a:srgbClr val="C00000"/>
                </a:solidFill>
              </a:rPr>
              <a:t>One of these functions looks pretty useful.</a:t>
            </a:r>
          </a:p>
          <a:p>
            <a:endParaRPr lang="en-GB" dirty="0">
              <a:solidFill>
                <a:srgbClr val="C00000"/>
              </a:solidFill>
            </a:endParaRPr>
          </a:p>
          <a:p>
            <a:r>
              <a:rPr lang="en-GB" dirty="0">
                <a:solidFill>
                  <a:srgbClr val="C00000"/>
                </a:solidFill>
              </a:rPr>
              <a:t>Let’s see what it does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6372583-A649-2743-A8B1-EC5B3EFE3EBB}"/>
              </a:ext>
            </a:extLst>
          </p:cNvPr>
          <p:cNvCxnSpPr>
            <a:cxnSpLocks/>
          </p:cNvCxnSpPr>
          <p:nvPr/>
        </p:nvCxnSpPr>
        <p:spPr>
          <a:xfrm flipH="1" flipV="1">
            <a:off x="2017667" y="3278778"/>
            <a:ext cx="1746280" cy="104502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56F56CA6-7AB6-4C41-AF1E-DF442ABBEA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666" y="98278"/>
            <a:ext cx="1043291" cy="52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46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7693</TotalTime>
  <Words>647</Words>
  <Application>Microsoft Macintosh PowerPoint</Application>
  <PresentationFormat>On-screen Show (4:3)</PresentationFormat>
  <Paragraphs>136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Davies</dc:creator>
  <cp:lastModifiedBy>Jason Davies</cp:lastModifiedBy>
  <cp:revision>62</cp:revision>
  <dcterms:created xsi:type="dcterms:W3CDTF">2019-11-25T23:22:20Z</dcterms:created>
  <dcterms:modified xsi:type="dcterms:W3CDTF">2020-04-11T12:04:29Z</dcterms:modified>
</cp:coreProperties>
</file>